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atin typeface="+mn-lt"/>
                <a:ea typeface="+mn-ea"/>
                <a:cs typeface="+mn-cs"/>
                <a:sym typeface="Helvetica Neue"/>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b="1">
                <a:solidFill>
                  <a:srgbClr val="FFFFFF"/>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000">
                <a:solidFill>
                  <a:srgbClr val="58565D"/>
                </a:solidFill>
              </a:defRPr>
            </a:lvl1pPr>
            <a:lvl2pPr marL="0" indent="457200" defTabSz="825500">
              <a:lnSpc>
                <a:spcPct val="100000"/>
              </a:lnSpc>
              <a:spcBef>
                <a:spcPts val="0"/>
              </a:spcBef>
              <a:buSzTx/>
              <a:buNone/>
              <a:defRPr sz="5000">
                <a:solidFill>
                  <a:srgbClr val="58565D"/>
                </a:solidFill>
              </a:defRPr>
            </a:lvl2pPr>
            <a:lvl3pPr marL="0" indent="914400" defTabSz="825500">
              <a:lnSpc>
                <a:spcPct val="100000"/>
              </a:lnSpc>
              <a:spcBef>
                <a:spcPts val="0"/>
              </a:spcBef>
              <a:buSzTx/>
              <a:buNone/>
              <a:defRPr sz="5000">
                <a:solidFill>
                  <a:srgbClr val="58565D"/>
                </a:solidFill>
              </a:defRPr>
            </a:lvl3pPr>
            <a:lvl4pPr marL="0" indent="1371600" defTabSz="825500">
              <a:lnSpc>
                <a:spcPct val="100000"/>
              </a:lnSpc>
              <a:spcBef>
                <a:spcPts val="0"/>
              </a:spcBef>
              <a:buSzTx/>
              <a:buNone/>
              <a:defRPr sz="5000">
                <a:solidFill>
                  <a:srgbClr val="58565D"/>
                </a:solidFill>
              </a:defRPr>
            </a:lvl4pPr>
            <a:lvl5pPr marL="0" indent="1828800" defTabSz="825500">
              <a:lnSpc>
                <a:spcPct val="100000"/>
              </a:lnSpc>
              <a:spcBef>
                <a:spcPts val="0"/>
              </a:spcBef>
              <a:buSzTx/>
              <a:buNone/>
              <a:defRPr sz="5000">
                <a:solidFill>
                  <a:srgbClr val="58565D"/>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atin typeface="+mn-lt"/>
                <a:ea typeface="+mn-ea"/>
                <a:cs typeface="+mn-cs"/>
                <a:sym typeface="Helvetica Neue"/>
              </a:defRPr>
            </a:lvl1pPr>
            <a:lvl2pPr marL="0" indent="457200" algn="ctr">
              <a:lnSpc>
                <a:spcPct val="80000"/>
              </a:lnSpc>
              <a:spcBef>
                <a:spcPts val="0"/>
              </a:spcBef>
              <a:buSzTx/>
              <a:buNone/>
              <a:defRPr b="1" spc="-250" sz="25000">
                <a:latin typeface="+mn-lt"/>
                <a:ea typeface="+mn-ea"/>
                <a:cs typeface="+mn-cs"/>
                <a:sym typeface="Helvetica Neue"/>
              </a:defRPr>
            </a:lvl2pPr>
            <a:lvl3pPr marL="0" indent="914400" algn="ctr">
              <a:lnSpc>
                <a:spcPct val="80000"/>
              </a:lnSpc>
              <a:spcBef>
                <a:spcPts val="0"/>
              </a:spcBef>
              <a:buSzTx/>
              <a:buNone/>
              <a:defRPr b="1" spc="-250" sz="25000">
                <a:latin typeface="+mn-lt"/>
                <a:ea typeface="+mn-ea"/>
                <a:cs typeface="+mn-cs"/>
                <a:sym typeface="Helvetica Neue"/>
              </a:defRPr>
            </a:lvl3pPr>
            <a:lvl4pPr marL="0" indent="1371600" algn="ctr">
              <a:lnSpc>
                <a:spcPct val="80000"/>
              </a:lnSpc>
              <a:spcBef>
                <a:spcPts val="0"/>
              </a:spcBef>
              <a:buSzTx/>
              <a:buNone/>
              <a:defRPr b="1" spc="-250" sz="25000">
                <a:latin typeface="+mn-lt"/>
                <a:ea typeface="+mn-ea"/>
                <a:cs typeface="+mn-cs"/>
                <a:sym typeface="Helvetica Neue"/>
              </a:defRPr>
            </a:lvl4pPr>
            <a:lvl5pPr marL="0" indent="1828800" algn="ctr">
              <a:lnSpc>
                <a:spcPct val="80000"/>
              </a:lnSpc>
              <a:spcBef>
                <a:spcPts val="0"/>
              </a:spcBef>
              <a:buSzTx/>
              <a:buNone/>
              <a:defRPr b="1" spc="-250" sz="25000">
                <a:latin typeface="+mn-lt"/>
                <a:ea typeface="+mn-ea"/>
                <a:cs typeface="+mn-cs"/>
                <a:sym typeface="Helvetica Neue"/>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atin typeface="+mn-lt"/>
                <a:ea typeface="+mn-ea"/>
                <a:cs typeface="+mn-cs"/>
                <a:sym typeface="Helvetica Neue"/>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atin typeface="+mn-lt"/>
                <a:ea typeface="+mn-ea"/>
                <a:cs typeface="+mn-cs"/>
                <a:sym typeface="Helvetica Neue"/>
              </a:defRPr>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b="1">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atin typeface="+mn-lt"/>
                <a:ea typeface="+mn-ea"/>
                <a:cs typeface="+mn-cs"/>
                <a:sym typeface="Helvetica Neue"/>
              </a:defRPr>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000">
                <a:solidFill>
                  <a:srgbClr val="58565D"/>
                </a:solidFill>
              </a:defRPr>
            </a:lvl1pPr>
            <a:lvl2pPr marL="0" indent="457200" defTabSz="825500">
              <a:lnSpc>
                <a:spcPct val="100000"/>
              </a:lnSpc>
              <a:spcBef>
                <a:spcPts val="0"/>
              </a:spcBef>
              <a:buSzTx/>
              <a:buNone/>
              <a:defRPr sz="5000">
                <a:solidFill>
                  <a:srgbClr val="58565D"/>
                </a:solidFill>
              </a:defRPr>
            </a:lvl2pPr>
            <a:lvl3pPr marL="0" indent="914400" defTabSz="825500">
              <a:lnSpc>
                <a:spcPct val="100000"/>
              </a:lnSpc>
              <a:spcBef>
                <a:spcPts val="0"/>
              </a:spcBef>
              <a:buSzTx/>
              <a:buNone/>
              <a:defRPr sz="5000">
                <a:solidFill>
                  <a:srgbClr val="58565D"/>
                </a:solidFill>
              </a:defRPr>
            </a:lvl3pPr>
            <a:lvl4pPr marL="0" indent="1371600" defTabSz="825500">
              <a:lnSpc>
                <a:spcPct val="100000"/>
              </a:lnSpc>
              <a:spcBef>
                <a:spcPts val="0"/>
              </a:spcBef>
              <a:buSzTx/>
              <a:buNone/>
              <a:defRPr sz="5000">
                <a:solidFill>
                  <a:srgbClr val="58565D"/>
                </a:solidFill>
              </a:defRPr>
            </a:lvl4pPr>
            <a:lvl5pPr marL="0" indent="1828800" defTabSz="825500">
              <a:lnSpc>
                <a:spcPct val="100000"/>
              </a:lnSpc>
              <a:spcBef>
                <a:spcPts val="0"/>
              </a:spcBef>
              <a:buSzTx/>
              <a:buNone/>
              <a:defRPr sz="5000">
                <a:solidFill>
                  <a:srgbClr val="58565D"/>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000">
                <a:solidFill>
                  <a:srgbClr val="58565D"/>
                </a:solidFill>
              </a:defRPr>
            </a:lvl1pPr>
            <a:lvl2pPr marL="0" indent="457200" defTabSz="825500">
              <a:lnSpc>
                <a:spcPct val="100000"/>
              </a:lnSpc>
              <a:spcBef>
                <a:spcPts val="0"/>
              </a:spcBef>
              <a:buSzTx/>
              <a:buNone/>
              <a:defRPr sz="5000">
                <a:solidFill>
                  <a:srgbClr val="58565D"/>
                </a:solidFill>
              </a:defRPr>
            </a:lvl2pPr>
            <a:lvl3pPr marL="0" indent="914400" defTabSz="825500">
              <a:lnSpc>
                <a:spcPct val="100000"/>
              </a:lnSpc>
              <a:spcBef>
                <a:spcPts val="0"/>
              </a:spcBef>
              <a:buSzTx/>
              <a:buNone/>
              <a:defRPr sz="5000">
                <a:solidFill>
                  <a:srgbClr val="58565D"/>
                </a:solidFill>
              </a:defRPr>
            </a:lvl3pPr>
            <a:lvl4pPr marL="0" indent="1371600" defTabSz="825500">
              <a:lnSpc>
                <a:spcPct val="100000"/>
              </a:lnSpc>
              <a:spcBef>
                <a:spcPts val="0"/>
              </a:spcBef>
              <a:buSzTx/>
              <a:buNone/>
              <a:defRPr sz="5000">
                <a:solidFill>
                  <a:srgbClr val="58565D"/>
                </a:solidFill>
              </a:defRPr>
            </a:lvl4pPr>
            <a:lvl5pPr marL="0" indent="1828800" defTabSz="825500">
              <a:lnSpc>
                <a:spcPct val="100000"/>
              </a:lnSpc>
              <a:spcBef>
                <a:spcPts val="0"/>
              </a:spcBef>
              <a:buSzTx/>
              <a:buNone/>
              <a:defRPr sz="5000">
                <a:solidFill>
                  <a:srgbClr val="58565D"/>
                </a:solidFill>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000">
                <a:solidFill>
                  <a:srgbClr val="58565D"/>
                </a:solidFill>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000">
                <a:solidFill>
                  <a:srgbClr val="58565D"/>
                </a:solidFill>
              </a:defRPr>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000">
                <a:solidFill>
                  <a:srgbClr val="58565D"/>
                </a:solidFill>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000">
                <a:solidFill>
                  <a:srgbClr val="58565D"/>
                </a:solidFill>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atin typeface="+mn-lt"/>
                <a:ea typeface="+mn-ea"/>
                <a:cs typeface="+mn-cs"/>
                <a:sym typeface="Helvetica Neue"/>
              </a:defRPr>
            </a:lvl1pPr>
            <a:lvl2pPr marL="0" indent="457200" defTabSz="825500">
              <a:lnSpc>
                <a:spcPct val="100000"/>
              </a:lnSpc>
              <a:spcBef>
                <a:spcPts val="1800"/>
              </a:spcBef>
              <a:buSzTx/>
              <a:buNone/>
              <a:defRPr spc="-55" sz="5500">
                <a:latin typeface="+mn-lt"/>
                <a:ea typeface="+mn-ea"/>
                <a:cs typeface="+mn-cs"/>
                <a:sym typeface="Helvetica Neue"/>
              </a:defRPr>
            </a:lvl2pPr>
            <a:lvl3pPr marL="0" indent="914400" defTabSz="825500">
              <a:lnSpc>
                <a:spcPct val="100000"/>
              </a:lnSpc>
              <a:spcBef>
                <a:spcPts val="1800"/>
              </a:spcBef>
              <a:buSzTx/>
              <a:buNone/>
              <a:defRPr spc="-55" sz="5500">
                <a:latin typeface="+mn-lt"/>
                <a:ea typeface="+mn-ea"/>
                <a:cs typeface="+mn-cs"/>
                <a:sym typeface="Helvetica Neue"/>
              </a:defRPr>
            </a:lvl3pPr>
            <a:lvl4pPr marL="0" indent="1371600" defTabSz="825500">
              <a:lnSpc>
                <a:spcPct val="100000"/>
              </a:lnSpc>
              <a:spcBef>
                <a:spcPts val="1800"/>
              </a:spcBef>
              <a:buSzTx/>
              <a:buNone/>
              <a:defRPr spc="-55" sz="5500">
                <a:latin typeface="+mn-lt"/>
                <a:ea typeface="+mn-ea"/>
                <a:cs typeface="+mn-cs"/>
                <a:sym typeface="Helvetica Neue"/>
              </a:defRPr>
            </a:lvl4pPr>
            <a:lvl5pPr marL="0" indent="1828800" defTabSz="825500">
              <a:lnSpc>
                <a:spcPct val="100000"/>
              </a:lnSpc>
              <a:spcBef>
                <a:spcPts val="1800"/>
              </a:spcBef>
              <a:buSzTx/>
              <a:buNone/>
              <a:defRPr spc="-55" sz="5500">
                <a:latin typeface="+mn-lt"/>
                <a:ea typeface="+mn-ea"/>
                <a:cs typeface="+mn-cs"/>
                <a:sym typeface="Helvetica Neue"/>
              </a:defRPr>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0" baseline="0" cap="none" i="0" spc="-140" strike="noStrike" sz="7000" u="none">
          <a:solidFill>
            <a:srgbClr val="315A9A"/>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0" baseline="0" cap="none" i="0" spc="-140" strike="noStrike" sz="7000" u="none">
          <a:solidFill>
            <a:srgbClr val="315A9A"/>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0" baseline="0" cap="none" i="0" spc="-140" strike="noStrike" sz="7000" u="none">
          <a:solidFill>
            <a:srgbClr val="315A9A"/>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0" baseline="0" cap="none" i="0" spc="-140" strike="noStrike" sz="7000" u="none">
          <a:solidFill>
            <a:srgbClr val="315A9A"/>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0" baseline="0" cap="none" i="0" spc="-140" strike="noStrike" sz="7000" u="none">
          <a:solidFill>
            <a:srgbClr val="315A9A"/>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0" baseline="0" cap="none" i="0" spc="-140" strike="noStrike" sz="7000" u="none">
          <a:solidFill>
            <a:srgbClr val="315A9A"/>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0" baseline="0" cap="none" i="0" spc="-140" strike="noStrike" sz="7000" u="none">
          <a:solidFill>
            <a:srgbClr val="315A9A"/>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0" baseline="0" cap="none" i="0" spc="-140" strike="noStrike" sz="7000" u="none">
          <a:solidFill>
            <a:srgbClr val="315A9A"/>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0" baseline="0" cap="none" i="0" spc="-140" strike="noStrike" sz="7000" u="none">
          <a:solidFill>
            <a:srgbClr val="315A9A"/>
          </a:solidFill>
          <a:uFillTx/>
          <a:latin typeface="+mn-lt"/>
          <a:ea typeface="+mn-ea"/>
          <a:cs typeface="+mn-cs"/>
          <a:sym typeface="Helvetica Neue"/>
        </a:defRPr>
      </a:lvl9pPr>
    </p:titleStyle>
    <p:bodyStyle>
      <a:lvl1pPr marL="444500" marR="0" indent="-444500" algn="l" defTabSz="2438338" rtl="0" latinLnBrk="0">
        <a:lnSpc>
          <a:spcPct val="90000"/>
        </a:lnSpc>
        <a:spcBef>
          <a:spcPts val="4500"/>
        </a:spcBef>
        <a:spcAft>
          <a:spcPts val="0"/>
        </a:spcAft>
        <a:buClrTx/>
        <a:buSzPct val="123000"/>
        <a:buFontTx/>
        <a:buChar char="•"/>
        <a:tabLst/>
        <a:defRPr b="0" baseline="0" cap="none" i="0" spc="0" strike="noStrike" sz="3500" u="none">
          <a:solidFill>
            <a:srgbClr val="000000"/>
          </a:solidFill>
          <a:uFillTx/>
          <a:latin typeface="Arial"/>
          <a:ea typeface="Arial"/>
          <a:cs typeface="Arial"/>
          <a:sym typeface="Arial"/>
        </a:defRPr>
      </a:lvl1pPr>
      <a:lvl2pPr marL="1054100" marR="0" indent="-444500" algn="l" defTabSz="2438338" rtl="0" latinLnBrk="0">
        <a:lnSpc>
          <a:spcPct val="90000"/>
        </a:lnSpc>
        <a:spcBef>
          <a:spcPts val="4500"/>
        </a:spcBef>
        <a:spcAft>
          <a:spcPts val="0"/>
        </a:spcAft>
        <a:buClrTx/>
        <a:buSzPct val="123000"/>
        <a:buFontTx/>
        <a:buChar char="•"/>
        <a:tabLst/>
        <a:defRPr b="0" baseline="0" cap="none" i="0" spc="0" strike="noStrike" sz="3500" u="none">
          <a:solidFill>
            <a:srgbClr val="000000"/>
          </a:solidFill>
          <a:uFillTx/>
          <a:latin typeface="Arial"/>
          <a:ea typeface="Arial"/>
          <a:cs typeface="Arial"/>
          <a:sym typeface="Arial"/>
        </a:defRPr>
      </a:lvl2pPr>
      <a:lvl3pPr marL="1663700" marR="0" indent="-444500" algn="l" defTabSz="2438338" rtl="0" latinLnBrk="0">
        <a:lnSpc>
          <a:spcPct val="90000"/>
        </a:lnSpc>
        <a:spcBef>
          <a:spcPts val="4500"/>
        </a:spcBef>
        <a:spcAft>
          <a:spcPts val="0"/>
        </a:spcAft>
        <a:buClrTx/>
        <a:buSzPct val="123000"/>
        <a:buFontTx/>
        <a:buChar char="•"/>
        <a:tabLst/>
        <a:defRPr b="0" baseline="0" cap="none" i="0" spc="0" strike="noStrike" sz="3500" u="none">
          <a:solidFill>
            <a:srgbClr val="000000"/>
          </a:solidFill>
          <a:uFillTx/>
          <a:latin typeface="Arial"/>
          <a:ea typeface="Arial"/>
          <a:cs typeface="Arial"/>
          <a:sym typeface="Arial"/>
        </a:defRPr>
      </a:lvl3pPr>
      <a:lvl4pPr marL="2273300" marR="0" indent="-444500" algn="l" defTabSz="2438338" rtl="0" latinLnBrk="0">
        <a:lnSpc>
          <a:spcPct val="90000"/>
        </a:lnSpc>
        <a:spcBef>
          <a:spcPts val="4500"/>
        </a:spcBef>
        <a:spcAft>
          <a:spcPts val="0"/>
        </a:spcAft>
        <a:buClrTx/>
        <a:buSzPct val="123000"/>
        <a:buFontTx/>
        <a:buChar char="•"/>
        <a:tabLst/>
        <a:defRPr b="0" baseline="0" cap="none" i="0" spc="0" strike="noStrike" sz="3500" u="none">
          <a:solidFill>
            <a:srgbClr val="000000"/>
          </a:solidFill>
          <a:uFillTx/>
          <a:latin typeface="Arial"/>
          <a:ea typeface="Arial"/>
          <a:cs typeface="Arial"/>
          <a:sym typeface="Arial"/>
        </a:defRPr>
      </a:lvl4pPr>
      <a:lvl5pPr marL="2882900" marR="0" indent="-444500" algn="l" defTabSz="2438338" rtl="0" latinLnBrk="0">
        <a:lnSpc>
          <a:spcPct val="90000"/>
        </a:lnSpc>
        <a:spcBef>
          <a:spcPts val="4500"/>
        </a:spcBef>
        <a:spcAft>
          <a:spcPts val="0"/>
        </a:spcAft>
        <a:buClrTx/>
        <a:buSzPct val="123000"/>
        <a:buFontTx/>
        <a:buChar char="•"/>
        <a:tabLst/>
        <a:defRPr b="0" baseline="0" cap="none" i="0" spc="0" strike="noStrike" sz="3500" u="none">
          <a:solidFill>
            <a:srgbClr val="000000"/>
          </a:solidFill>
          <a:uFillTx/>
          <a:latin typeface="Arial"/>
          <a:ea typeface="Arial"/>
          <a:cs typeface="Arial"/>
          <a:sym typeface="Arial"/>
        </a:defRPr>
      </a:lvl5pPr>
      <a:lvl6pPr marL="3492500" marR="0" indent="-444500" algn="l" defTabSz="2438338" rtl="0" latinLnBrk="0">
        <a:lnSpc>
          <a:spcPct val="90000"/>
        </a:lnSpc>
        <a:spcBef>
          <a:spcPts val="4500"/>
        </a:spcBef>
        <a:spcAft>
          <a:spcPts val="0"/>
        </a:spcAft>
        <a:buClrTx/>
        <a:buSzPct val="123000"/>
        <a:buFontTx/>
        <a:buChar char="•"/>
        <a:tabLst/>
        <a:defRPr b="0" baseline="0" cap="none" i="0" spc="0" strike="noStrike" sz="3500" u="none">
          <a:solidFill>
            <a:srgbClr val="000000"/>
          </a:solidFill>
          <a:uFillTx/>
          <a:latin typeface="Arial"/>
          <a:ea typeface="Arial"/>
          <a:cs typeface="Arial"/>
          <a:sym typeface="Arial"/>
        </a:defRPr>
      </a:lvl6pPr>
      <a:lvl7pPr marL="4102100" marR="0" indent="-444500" algn="l" defTabSz="2438338" rtl="0" latinLnBrk="0">
        <a:lnSpc>
          <a:spcPct val="90000"/>
        </a:lnSpc>
        <a:spcBef>
          <a:spcPts val="4500"/>
        </a:spcBef>
        <a:spcAft>
          <a:spcPts val="0"/>
        </a:spcAft>
        <a:buClrTx/>
        <a:buSzPct val="123000"/>
        <a:buFontTx/>
        <a:buChar char="•"/>
        <a:tabLst/>
        <a:defRPr b="0" baseline="0" cap="none" i="0" spc="0" strike="noStrike" sz="3500" u="none">
          <a:solidFill>
            <a:srgbClr val="000000"/>
          </a:solidFill>
          <a:uFillTx/>
          <a:latin typeface="Arial"/>
          <a:ea typeface="Arial"/>
          <a:cs typeface="Arial"/>
          <a:sym typeface="Arial"/>
        </a:defRPr>
      </a:lvl7pPr>
      <a:lvl8pPr marL="4711700" marR="0" indent="-444500" algn="l" defTabSz="2438338" rtl="0" latinLnBrk="0">
        <a:lnSpc>
          <a:spcPct val="90000"/>
        </a:lnSpc>
        <a:spcBef>
          <a:spcPts val="4500"/>
        </a:spcBef>
        <a:spcAft>
          <a:spcPts val="0"/>
        </a:spcAft>
        <a:buClrTx/>
        <a:buSzPct val="123000"/>
        <a:buFontTx/>
        <a:buChar char="•"/>
        <a:tabLst/>
        <a:defRPr b="0" baseline="0" cap="none" i="0" spc="0" strike="noStrike" sz="3500" u="none">
          <a:solidFill>
            <a:srgbClr val="000000"/>
          </a:solidFill>
          <a:uFillTx/>
          <a:latin typeface="Arial"/>
          <a:ea typeface="Arial"/>
          <a:cs typeface="Arial"/>
          <a:sym typeface="Arial"/>
        </a:defRPr>
      </a:lvl8pPr>
      <a:lvl9pPr marL="5321300" marR="0" indent="-444500" algn="l" defTabSz="2438338" rtl="0" latinLnBrk="0">
        <a:lnSpc>
          <a:spcPct val="90000"/>
        </a:lnSpc>
        <a:spcBef>
          <a:spcPts val="4500"/>
        </a:spcBef>
        <a:spcAft>
          <a:spcPts val="0"/>
        </a:spcAft>
        <a:buClrTx/>
        <a:buSzPct val="123000"/>
        <a:buFontTx/>
        <a:buChar char="•"/>
        <a:tabLst/>
        <a:defRPr b="0" baseline="0" cap="none" i="0" spc="0" strike="noStrike" sz="3500" u="none">
          <a:solidFill>
            <a:srgbClr val="000000"/>
          </a:solidFill>
          <a:uFillTx/>
          <a:latin typeface="Arial"/>
          <a:ea typeface="Arial"/>
          <a:cs typeface="Arial"/>
          <a:sym typeface="Arial"/>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3.png"/><Relationship Id="rId4" Type="http://schemas.openxmlformats.org/officeDocument/2006/relationships/image" Target="../media/image2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hyperlink" Target="https://api.qrserver.com/v1/create-qr-code/?size=150x150&amp;data=" TargetMode="External"/><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2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3.png"/><Relationship Id="rId4"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2">
            <a:extLst/>
          </a:blip>
          <a:stretch>
            <a:fillRect/>
          </a:stretch>
        </p:blipFill>
        <p:spPr>
          <a:xfrm>
            <a:off x="-26239" y="12153"/>
            <a:ext cx="24436477" cy="13745518"/>
          </a:xfrm>
          <a:prstGeom prst="rect">
            <a:avLst/>
          </a:prstGeom>
          <a:ln w="12700">
            <a:miter lim="400000"/>
          </a:ln>
        </p:spPr>
      </p:pic>
      <p:sp>
        <p:nvSpPr>
          <p:cNvPr id="152" name="BearingPoint 2021"/>
          <p:cNvSpPr txBox="1"/>
          <p:nvPr>
            <p:ph type="body" idx="21"/>
          </p:nvPr>
        </p:nvSpPr>
        <p:spPr>
          <a:xfrm>
            <a:off x="3877633" y="9358491"/>
            <a:ext cx="3754096" cy="643389"/>
          </a:xfrm>
          <a:prstGeom prst="rect">
            <a:avLst/>
          </a:prstGeom>
          <a:extLst>
            <a:ext uri="{C572A759-6A51-4108-AA02-DFA0A04FC94B}">
              <ma14:wrappingTextBoxFlag xmlns:ma14="http://schemas.microsoft.com/office/mac/drawingml/2011/main" val="1"/>
            </a:ext>
          </a:extLst>
        </p:spPr>
        <p:txBody>
          <a:bodyPr/>
          <a:lstStyle>
            <a:lvl1pPr>
              <a:defRPr b="0" sz="3000">
                <a:solidFill>
                  <a:srgbClr val="FFFFFF"/>
                </a:solidFill>
                <a:latin typeface="Arial"/>
                <a:ea typeface="Arial"/>
                <a:cs typeface="Arial"/>
                <a:sym typeface="Arial"/>
              </a:defRPr>
            </a:lvl1pPr>
          </a:lstStyle>
          <a:p>
            <a:pPr/>
            <a:r>
              <a:t>BearingPoint 2021</a:t>
            </a:r>
          </a:p>
        </p:txBody>
      </p:sp>
      <p:sp>
        <p:nvSpPr>
          <p:cNvPr id="153" name="Apex Basics Dev Session"/>
          <p:cNvSpPr txBox="1"/>
          <p:nvPr>
            <p:ph type="ctrTitle"/>
          </p:nvPr>
        </p:nvSpPr>
        <p:spPr>
          <a:xfrm>
            <a:off x="3865298" y="5878378"/>
            <a:ext cx="11363826" cy="1362306"/>
          </a:xfrm>
          <a:prstGeom prst="rect">
            <a:avLst/>
          </a:prstGeom>
        </p:spPr>
        <p:txBody>
          <a:bodyPr/>
          <a:lstStyle>
            <a:lvl1pPr>
              <a:defRPr b="0">
                <a:latin typeface="Arial"/>
                <a:ea typeface="Arial"/>
                <a:cs typeface="Arial"/>
                <a:sym typeface="Arial"/>
              </a:defRPr>
            </a:lvl1pPr>
          </a:lstStyle>
          <a:p>
            <a:pPr/>
            <a:r>
              <a:t>Apex Basics Dev Session</a:t>
            </a:r>
          </a:p>
        </p:txBody>
      </p:sp>
      <p:sp>
        <p:nvSpPr>
          <p:cNvPr id="154" name="Triggers, Asynchronous Apex"/>
          <p:cNvSpPr txBox="1"/>
          <p:nvPr>
            <p:ph type="subTitle" sz="quarter" idx="1"/>
          </p:nvPr>
        </p:nvSpPr>
        <p:spPr>
          <a:xfrm>
            <a:off x="3842651" y="7333751"/>
            <a:ext cx="8767564" cy="1094756"/>
          </a:xfrm>
          <a:prstGeom prst="rect">
            <a:avLst/>
          </a:prstGeom>
        </p:spPr>
        <p:txBody>
          <a:bodyPr/>
          <a:lstStyle>
            <a:lvl1pPr>
              <a:defRPr>
                <a:solidFill>
                  <a:srgbClr val="FFFFFF"/>
                </a:solidFill>
              </a:defRPr>
            </a:lvl1pPr>
          </a:lstStyle>
          <a:p>
            <a:pPr/>
            <a:r>
              <a:t>Triggers, Asynchronous Apex</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2">
            <a:extLst/>
          </a:blip>
          <a:stretch>
            <a:fillRect/>
          </a:stretch>
        </p:blipFill>
        <p:spPr>
          <a:xfrm>
            <a:off x="-26239" y="52394"/>
            <a:ext cx="24429240" cy="13716001"/>
          </a:xfrm>
          <a:prstGeom prst="rect">
            <a:avLst/>
          </a:prstGeom>
          <a:ln w="12700">
            <a:miter lim="400000"/>
          </a:ln>
        </p:spPr>
      </p:pic>
      <p:sp>
        <p:nvSpPr>
          <p:cNvPr id="226" name="Batch Class"/>
          <p:cNvSpPr txBox="1"/>
          <p:nvPr>
            <p:ph type="title"/>
          </p:nvPr>
        </p:nvSpPr>
        <p:spPr>
          <a:prstGeom prst="rect">
            <a:avLst/>
          </a:prstGeom>
        </p:spPr>
        <p:txBody>
          <a:bodyPr/>
          <a:lstStyle/>
          <a:p>
            <a:pPr/>
            <a:r>
              <a:t>Batch Class</a:t>
            </a:r>
          </a:p>
        </p:txBody>
      </p:sp>
      <p:sp>
        <p:nvSpPr>
          <p:cNvPr id="227" name="Topics to cov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Topics to cover</a:t>
            </a:r>
          </a:p>
        </p:txBody>
      </p:sp>
      <p:sp>
        <p:nvSpPr>
          <p:cNvPr id="228" name="Implements Database.Batchable interface…"/>
          <p:cNvSpPr txBox="1"/>
          <p:nvPr>
            <p:ph type="body" idx="1"/>
          </p:nvPr>
        </p:nvSpPr>
        <p:spPr>
          <a:xfrm>
            <a:off x="1206500" y="3751550"/>
            <a:ext cx="21971000" cy="9249919"/>
          </a:xfrm>
          <a:prstGeom prst="rect">
            <a:avLst/>
          </a:prstGeom>
        </p:spPr>
        <p:txBody>
          <a:bodyPr/>
          <a:lstStyle/>
          <a:p>
            <a:pPr marL="508000" indent="-508000"/>
            <a:r>
              <a:t>Implements Database.Batchable interface</a:t>
            </a:r>
          </a:p>
          <a:p>
            <a:pPr marL="508000" indent="-508000"/>
            <a:r>
              <a:t>start () - QueryLocator X Iterable, execute(), finish() methods</a:t>
            </a:r>
          </a:p>
          <a:p>
            <a:pPr marL="508000" indent="-508000"/>
            <a:r>
              <a:t>Database.Stateful for persistent attributes</a:t>
            </a:r>
          </a:p>
          <a:p>
            <a:pPr marL="508000" indent="-508000"/>
            <a:r>
              <a:t>Callouts from batch</a:t>
            </a:r>
          </a:p>
          <a:p>
            <a:pPr marL="508000" indent="-508000"/>
            <a:r>
              <a:t>Submit batch jobs for execution</a:t>
            </a:r>
          </a:p>
        </p:txBody>
      </p:sp>
      <p:pic>
        <p:nvPicPr>
          <p:cNvPr id="229" name="Image" descr="Image"/>
          <p:cNvPicPr>
            <a:picLocks noChangeAspect="1"/>
          </p:cNvPicPr>
          <p:nvPr/>
        </p:nvPicPr>
        <p:blipFill>
          <a:blip r:embed="rId3">
            <a:extLst/>
          </a:blip>
          <a:stretch>
            <a:fillRect/>
          </a:stretch>
        </p:blipFill>
        <p:spPr>
          <a:xfrm>
            <a:off x="21703610" y="395028"/>
            <a:ext cx="2241329" cy="157124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Image" descr="Image"/>
          <p:cNvPicPr>
            <a:picLocks noChangeAspect="1"/>
          </p:cNvPicPr>
          <p:nvPr/>
        </p:nvPicPr>
        <p:blipFill>
          <a:blip r:embed="rId2">
            <a:extLst/>
          </a:blip>
          <a:stretch>
            <a:fillRect/>
          </a:stretch>
        </p:blipFill>
        <p:spPr>
          <a:xfrm>
            <a:off x="-26239" y="52394"/>
            <a:ext cx="24429240" cy="13716001"/>
          </a:xfrm>
          <a:prstGeom prst="rect">
            <a:avLst/>
          </a:prstGeom>
          <a:ln w="12700">
            <a:miter lim="400000"/>
          </a:ln>
        </p:spPr>
      </p:pic>
      <p:sp>
        <p:nvSpPr>
          <p:cNvPr id="232" name="Schedulable Class"/>
          <p:cNvSpPr txBox="1"/>
          <p:nvPr>
            <p:ph type="title"/>
          </p:nvPr>
        </p:nvSpPr>
        <p:spPr>
          <a:prstGeom prst="rect">
            <a:avLst/>
          </a:prstGeom>
        </p:spPr>
        <p:txBody>
          <a:bodyPr/>
          <a:lstStyle/>
          <a:p>
            <a:pPr/>
            <a:r>
              <a:t>Schedulable Class</a:t>
            </a:r>
          </a:p>
        </p:txBody>
      </p:sp>
      <p:sp>
        <p:nvSpPr>
          <p:cNvPr id="233" name="Topics to cov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Topics to cover</a:t>
            </a:r>
          </a:p>
        </p:txBody>
      </p:sp>
      <p:sp>
        <p:nvSpPr>
          <p:cNvPr id="234" name="Implements Schedulable interface…"/>
          <p:cNvSpPr txBox="1"/>
          <p:nvPr>
            <p:ph type="body" idx="1"/>
          </p:nvPr>
        </p:nvSpPr>
        <p:spPr>
          <a:xfrm>
            <a:off x="1206500" y="3751550"/>
            <a:ext cx="21971000" cy="9249919"/>
          </a:xfrm>
          <a:prstGeom prst="rect">
            <a:avLst/>
          </a:prstGeom>
        </p:spPr>
        <p:txBody>
          <a:bodyPr/>
          <a:lstStyle/>
          <a:p>
            <a:pPr marL="508000" indent="-508000"/>
            <a:r>
              <a:t>Implements Schedulable interface</a:t>
            </a:r>
          </a:p>
          <a:p>
            <a:pPr marL="508000" indent="-508000"/>
            <a:r>
              <a:t>Execute method</a:t>
            </a:r>
          </a:p>
          <a:p>
            <a:pPr marL="508000" indent="-508000"/>
            <a:r>
              <a:t>cron expression</a:t>
            </a:r>
          </a:p>
          <a:p>
            <a:pPr marL="508000" indent="-508000"/>
            <a:r>
              <a:t>System.schedule()</a:t>
            </a:r>
          </a:p>
        </p:txBody>
      </p:sp>
      <p:pic>
        <p:nvPicPr>
          <p:cNvPr id="235" name="Image" descr="Image"/>
          <p:cNvPicPr>
            <a:picLocks noChangeAspect="1"/>
          </p:cNvPicPr>
          <p:nvPr/>
        </p:nvPicPr>
        <p:blipFill>
          <a:blip r:embed="rId3">
            <a:extLst/>
          </a:blip>
          <a:stretch>
            <a:fillRect/>
          </a:stretch>
        </p:blipFill>
        <p:spPr>
          <a:xfrm>
            <a:off x="21703610" y="395028"/>
            <a:ext cx="2241329" cy="157124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8747" y="-15853"/>
            <a:ext cx="24440364" cy="13747706"/>
          </a:xfrm>
          <a:prstGeom prst="rect">
            <a:avLst/>
          </a:prstGeom>
          <a:ln w="12700">
            <a:miter lim="400000"/>
          </a:ln>
        </p:spPr>
      </p:pic>
      <p:sp>
        <p:nvSpPr>
          <p:cNvPr id="238" name="TODO RELATED TO BATCH CLASS…"/>
          <p:cNvSpPr txBox="1"/>
          <p:nvPr>
            <p:ph type="body" idx="1"/>
          </p:nvPr>
        </p:nvSpPr>
        <p:spPr>
          <a:xfrm>
            <a:off x="2990695" y="3483898"/>
            <a:ext cx="14773339" cy="9529164"/>
          </a:xfrm>
          <a:prstGeom prst="rect">
            <a:avLst/>
          </a:prstGeom>
        </p:spPr>
        <p:txBody>
          <a:bodyPr/>
          <a:lstStyle/>
          <a:p>
            <a:pPr marL="0" indent="0">
              <a:buSzTx/>
              <a:buNone/>
            </a:pPr>
            <a:r>
              <a:t>TODO RELATED TO BATCH CLASS</a:t>
            </a:r>
          </a:p>
          <a:p>
            <a:pPr lvl="2" marL="0" indent="914400">
              <a:buSzTx/>
              <a:buNone/>
            </a:pPr>
            <a:r>
              <a:t>A) </a:t>
            </a:r>
          </a:p>
          <a:p>
            <a:pPr lvl="2" marL="0" indent="914400">
              <a:buSzTx/>
              <a:buNone/>
            </a:pPr>
            <a:r>
              <a:t>B)</a:t>
            </a:r>
          </a:p>
          <a:p>
            <a:pPr lvl="2" marL="0" indent="914400">
              <a:buSzTx/>
              <a:buNone/>
            </a:pPr>
            <a:r>
              <a:t>C)       </a:t>
            </a:r>
          </a:p>
          <a:p>
            <a:pPr lvl="2" marL="0" indent="914400">
              <a:buSzTx/>
              <a:buNone/>
            </a:pPr>
            <a:r>
              <a:t>D) </a:t>
            </a:r>
          </a:p>
        </p:txBody>
      </p:sp>
      <p:sp>
        <p:nvSpPr>
          <p:cNvPr id="239" name="Question 4"/>
          <p:cNvSpPr txBox="1"/>
          <p:nvPr/>
        </p:nvSpPr>
        <p:spPr>
          <a:xfrm>
            <a:off x="2875450" y="1976090"/>
            <a:ext cx="4429507" cy="11435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pPr/>
            <a:r>
              <a:t>Question 4</a:t>
            </a:r>
          </a:p>
        </p:txBody>
      </p:sp>
      <p:pic>
        <p:nvPicPr>
          <p:cNvPr id="240" name="Image" descr="Image"/>
          <p:cNvPicPr>
            <a:picLocks noChangeAspect="1"/>
          </p:cNvPicPr>
          <p:nvPr/>
        </p:nvPicPr>
        <p:blipFill>
          <a:blip r:embed="rId3">
            <a:extLst/>
          </a:blip>
          <a:stretch>
            <a:fillRect/>
          </a:stretch>
        </p:blipFill>
        <p:spPr>
          <a:xfrm>
            <a:off x="21703610" y="395028"/>
            <a:ext cx="2241329" cy="1571241"/>
          </a:xfrm>
          <a:prstGeom prst="rect">
            <a:avLst/>
          </a:prstGeom>
          <a:ln w="12700">
            <a:miter lim="400000"/>
          </a:ln>
        </p:spPr>
      </p:pic>
      <p:pic>
        <p:nvPicPr>
          <p:cNvPr id="241" name="Image" descr="Image"/>
          <p:cNvPicPr>
            <a:picLocks noChangeAspect="1"/>
          </p:cNvPicPr>
          <p:nvPr/>
        </p:nvPicPr>
        <p:blipFill>
          <a:blip r:embed="rId4">
            <a:extLst/>
          </a:blip>
          <a:stretch>
            <a:fillRect/>
          </a:stretch>
        </p:blipFill>
        <p:spPr>
          <a:xfrm>
            <a:off x="17562681" y="-10451"/>
            <a:ext cx="4616254" cy="1024759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Unit Testing"/>
          <p:cNvSpPr txBox="1"/>
          <p:nvPr>
            <p:ph type="title"/>
          </p:nvPr>
        </p:nvSpPr>
        <p:spPr>
          <a:prstGeom prst="rect">
            <a:avLst/>
          </a:prstGeom>
        </p:spPr>
        <p:txBody>
          <a:bodyPr/>
          <a:lstStyle/>
          <a:p>
            <a:pPr/>
            <a:r>
              <a:t>Unit Testing</a:t>
            </a:r>
          </a:p>
        </p:txBody>
      </p:sp>
      <p:sp>
        <p:nvSpPr>
          <p:cNvPr id="244" name="Apex unit tests for triggers, batches and schedulab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Apex unit tests for triggers, batches and schedulable</a:t>
            </a:r>
          </a:p>
        </p:txBody>
      </p:sp>
      <p:sp>
        <p:nvSpPr>
          <p:cNvPr id="245" name="Prepare data =&gt; startTest(); =&gt; call tested method =&gt; stopTest(); =&gt; verify result by asserts…"/>
          <p:cNvSpPr txBox="1"/>
          <p:nvPr>
            <p:ph type="body" sz="half" idx="1"/>
          </p:nvPr>
        </p:nvSpPr>
        <p:spPr>
          <a:xfrm>
            <a:off x="849856" y="3714435"/>
            <a:ext cx="22785868" cy="3239079"/>
          </a:xfrm>
          <a:prstGeom prst="rect">
            <a:avLst/>
          </a:prstGeom>
        </p:spPr>
        <p:txBody>
          <a:bodyPr/>
          <a:lstStyle/>
          <a:p>
            <a:pPr/>
            <a:r>
              <a:t>Prepare data =&gt; startTest(); =&gt; call tested method =&gt; stopTest(); =&gt; verify result by asserts</a:t>
            </a:r>
          </a:p>
          <a:p>
            <a:pPr/>
            <a:r>
              <a:t>Every non test class should have corresponding _Test class</a:t>
            </a:r>
          </a:p>
          <a:p>
            <a:pPr/>
            <a:r>
              <a:t>Best practice is to write separate unit tests for every public method in class + more complicated private methods (@TestVisible)</a:t>
            </a:r>
          </a:p>
        </p:txBody>
      </p:sp>
      <p:pic>
        <p:nvPicPr>
          <p:cNvPr id="246" name="Image" descr="Image"/>
          <p:cNvPicPr>
            <a:picLocks noChangeAspect="1"/>
          </p:cNvPicPr>
          <p:nvPr/>
        </p:nvPicPr>
        <p:blipFill>
          <a:blip r:embed="rId2">
            <a:extLst/>
          </a:blip>
          <a:stretch>
            <a:fillRect/>
          </a:stretch>
        </p:blipFill>
        <p:spPr>
          <a:xfrm>
            <a:off x="21703610" y="395028"/>
            <a:ext cx="2241329" cy="1571241"/>
          </a:xfrm>
          <a:prstGeom prst="rect">
            <a:avLst/>
          </a:prstGeom>
          <a:ln w="12700">
            <a:miter lim="400000"/>
          </a:ln>
        </p:spPr>
      </p:pic>
      <p:sp>
        <p:nvSpPr>
          <p:cNvPr id="247" name="Testing Triggers…"/>
          <p:cNvSpPr txBox="1"/>
          <p:nvPr/>
        </p:nvSpPr>
        <p:spPr>
          <a:xfrm>
            <a:off x="752160" y="7360208"/>
            <a:ext cx="6932763" cy="44221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5000">
                <a:solidFill>
                  <a:srgbClr val="58565D"/>
                </a:solidFill>
                <a:latin typeface="Arial"/>
                <a:ea typeface="Arial"/>
                <a:cs typeface="Arial"/>
                <a:sym typeface="Arial"/>
              </a:defRPr>
            </a:pPr>
            <a:r>
              <a:t>Testing Triggers</a:t>
            </a:r>
          </a:p>
          <a:p>
            <a:pPr marL="444500" indent="-444500" algn="l">
              <a:lnSpc>
                <a:spcPct val="90000"/>
              </a:lnSpc>
              <a:spcBef>
                <a:spcPts val="4500"/>
              </a:spcBef>
              <a:buSzPct val="123000"/>
              <a:buChar char="•"/>
              <a:defRPr sz="3500">
                <a:solidFill>
                  <a:srgbClr val="000000"/>
                </a:solidFill>
                <a:latin typeface="Arial"/>
                <a:ea typeface="Arial"/>
                <a:cs typeface="Arial"/>
                <a:sym typeface="Arial"/>
              </a:defRPr>
            </a:pPr>
            <a:r>
              <a:t>Test Class for trigger helper</a:t>
            </a:r>
          </a:p>
          <a:p>
            <a:pPr marL="444500" indent="-444500" algn="l">
              <a:lnSpc>
                <a:spcPct val="90000"/>
              </a:lnSpc>
              <a:spcBef>
                <a:spcPts val="4500"/>
              </a:spcBef>
              <a:buSzPct val="123000"/>
              <a:buChar char="•"/>
              <a:defRPr sz="3500">
                <a:solidFill>
                  <a:srgbClr val="000000"/>
                </a:solidFill>
                <a:latin typeface="Arial"/>
                <a:ea typeface="Arial"/>
                <a:cs typeface="Arial"/>
                <a:sym typeface="Arial"/>
              </a:defRPr>
            </a:pPr>
            <a:r>
              <a:t>Test every method separately</a:t>
            </a:r>
          </a:p>
          <a:p>
            <a:pPr marL="444500" indent="-444500" algn="l">
              <a:lnSpc>
                <a:spcPct val="90000"/>
              </a:lnSpc>
              <a:spcBef>
                <a:spcPts val="4500"/>
              </a:spcBef>
              <a:buSzPct val="123000"/>
              <a:buChar char="•"/>
              <a:defRPr sz="3500">
                <a:solidFill>
                  <a:srgbClr val="000000"/>
                </a:solidFill>
                <a:latin typeface="Arial"/>
                <a:ea typeface="Arial"/>
                <a:cs typeface="Arial"/>
                <a:sym typeface="Arial"/>
              </a:defRPr>
            </a:pPr>
            <a:r>
              <a:t>Add additional tests with DML to cover the trigger part</a:t>
            </a:r>
          </a:p>
        </p:txBody>
      </p:sp>
      <p:sp>
        <p:nvSpPr>
          <p:cNvPr id="248" name="Testing Batches…"/>
          <p:cNvSpPr txBox="1"/>
          <p:nvPr/>
        </p:nvSpPr>
        <p:spPr>
          <a:xfrm>
            <a:off x="8725618" y="7360207"/>
            <a:ext cx="6932763" cy="3737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5000">
                <a:solidFill>
                  <a:srgbClr val="58565D"/>
                </a:solidFill>
                <a:latin typeface="Arial"/>
                <a:ea typeface="Arial"/>
                <a:cs typeface="Arial"/>
                <a:sym typeface="Arial"/>
              </a:defRPr>
            </a:pPr>
            <a:r>
              <a:t>Testing Batches</a:t>
            </a:r>
          </a:p>
          <a:p>
            <a:pPr marL="444500" indent="-444500" algn="l">
              <a:lnSpc>
                <a:spcPct val="90000"/>
              </a:lnSpc>
              <a:spcBef>
                <a:spcPts val="4500"/>
              </a:spcBef>
              <a:buSzPct val="123000"/>
              <a:buChar char="•"/>
              <a:defRPr sz="3500">
                <a:solidFill>
                  <a:srgbClr val="000000"/>
                </a:solidFill>
                <a:latin typeface="Arial"/>
                <a:ea typeface="Arial"/>
                <a:cs typeface="Arial"/>
                <a:sym typeface="Arial"/>
              </a:defRPr>
            </a:pPr>
            <a:r>
              <a:t>Database.executeBatch(); must be within startTest(); and stopTest(); to ensure asynchronous execute run is finished before asserts</a:t>
            </a:r>
          </a:p>
        </p:txBody>
      </p:sp>
      <p:sp>
        <p:nvSpPr>
          <p:cNvPr id="249" name="Testing Schedulable…"/>
          <p:cNvSpPr txBox="1"/>
          <p:nvPr/>
        </p:nvSpPr>
        <p:spPr>
          <a:xfrm>
            <a:off x="16699076" y="7360207"/>
            <a:ext cx="6932763" cy="47679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5000">
                <a:solidFill>
                  <a:srgbClr val="58565D"/>
                </a:solidFill>
                <a:latin typeface="Arial"/>
                <a:ea typeface="Arial"/>
                <a:cs typeface="Arial"/>
                <a:sym typeface="Arial"/>
              </a:defRPr>
            </a:pPr>
            <a:r>
              <a:t>Testing Schedulable</a:t>
            </a:r>
          </a:p>
          <a:p>
            <a:pPr marL="444500" indent="-444500" algn="l">
              <a:lnSpc>
                <a:spcPct val="90000"/>
              </a:lnSpc>
              <a:spcBef>
                <a:spcPts val="4500"/>
              </a:spcBef>
              <a:buSzPct val="123000"/>
              <a:buChar char="•"/>
              <a:defRPr sz="3500">
                <a:solidFill>
                  <a:srgbClr val="000000"/>
                </a:solidFill>
                <a:latin typeface="Arial"/>
                <a:ea typeface="Arial"/>
                <a:cs typeface="Arial"/>
                <a:sym typeface="Arial"/>
              </a:defRPr>
            </a:pPr>
            <a:r>
              <a:t>stopTest() enforces all future scheduled jobs to run immediately</a:t>
            </a:r>
          </a:p>
          <a:p>
            <a:pPr marL="444500" indent="-444500" algn="l">
              <a:lnSpc>
                <a:spcPct val="90000"/>
              </a:lnSpc>
              <a:spcBef>
                <a:spcPts val="4500"/>
              </a:spcBef>
              <a:buSzPct val="123000"/>
              <a:buChar char="•"/>
              <a:defRPr sz="3500">
                <a:solidFill>
                  <a:srgbClr val="000000"/>
                </a:solidFill>
                <a:latin typeface="Arial"/>
                <a:ea typeface="Arial"/>
                <a:cs typeface="Arial"/>
                <a:sym typeface="Arial"/>
              </a:defRPr>
            </a:pPr>
            <a:r>
              <a:t>Assert results from AsyncApexJob to ensure job is scheduled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Image" descr="Image"/>
          <p:cNvPicPr>
            <a:picLocks noChangeAspect="1"/>
          </p:cNvPicPr>
          <p:nvPr/>
        </p:nvPicPr>
        <p:blipFill>
          <a:blip r:embed="rId2">
            <a:extLst/>
          </a:blip>
          <a:stretch>
            <a:fillRect/>
          </a:stretch>
        </p:blipFill>
        <p:spPr>
          <a:xfrm>
            <a:off x="-8747" y="33344"/>
            <a:ext cx="24384001" cy="13716001"/>
          </a:xfrm>
          <a:prstGeom prst="rect">
            <a:avLst/>
          </a:prstGeom>
          <a:ln w="12700">
            <a:miter lim="400000"/>
          </a:ln>
        </p:spPr>
      </p:pic>
      <p:sp>
        <p:nvSpPr>
          <p:cNvPr id="252" name="Generate and distribute QR codes"/>
          <p:cNvSpPr txBox="1"/>
          <p:nvPr>
            <p:ph type="title"/>
          </p:nvPr>
        </p:nvSpPr>
        <p:spPr>
          <a:prstGeom prst="rect">
            <a:avLst/>
          </a:prstGeom>
        </p:spPr>
        <p:txBody>
          <a:bodyPr/>
          <a:lstStyle/>
          <a:p>
            <a:pPr/>
            <a:r>
              <a:t>Generate and distribute QR codes</a:t>
            </a:r>
          </a:p>
        </p:txBody>
      </p:sp>
      <p:sp>
        <p:nvSpPr>
          <p:cNvPr id="253" name="Slide Subtitle"/>
          <p:cNvSpPr txBox="1"/>
          <p:nvPr>
            <p:ph type="body" idx="21"/>
          </p:nvPr>
        </p:nvSpPr>
        <p:spPr>
          <a:prstGeom prst="rect">
            <a:avLst/>
          </a:prstGeom>
        </p:spPr>
        <p:txBody>
          <a:bodyPr/>
          <a:lstStyle/>
          <a:p>
            <a:pPr/>
          </a:p>
        </p:txBody>
      </p:sp>
      <p:sp>
        <p:nvSpPr>
          <p:cNvPr id="254" name="WWF has physical stores, where people can buy plushes, postcards, toys and other things with animal theme. They want to have a bonus program for shoppers that are also registered as donors, they should identify via QR code containing their ID in Salesfor"/>
          <p:cNvSpPr txBox="1"/>
          <p:nvPr>
            <p:ph type="body" sz="quarter" idx="1"/>
          </p:nvPr>
        </p:nvSpPr>
        <p:spPr>
          <a:xfrm>
            <a:off x="799066" y="3862732"/>
            <a:ext cx="11839958" cy="5218992"/>
          </a:xfrm>
          <a:prstGeom prst="rect">
            <a:avLst/>
          </a:prstGeom>
        </p:spPr>
        <p:txBody>
          <a:bodyPr/>
          <a:lstStyle/>
          <a:p>
            <a:pPr marL="395604" indent="-395604" defTabSz="2170121">
              <a:spcBef>
                <a:spcPts val="4000"/>
              </a:spcBef>
              <a:defRPr sz="3115"/>
            </a:pPr>
            <a:r>
              <a:t>WWF has physical stores, where people can buy plushes, postcards, toys and other things with animal theme. They want to have a bonus program for shoppers that are also registered as donors, they should identify via QR code containing their ID in Salesforce. WWF also uses external system for creating bonus program cards, the card should be created with generated QR code.</a:t>
            </a:r>
          </a:p>
          <a:p>
            <a:pPr marL="395604" indent="-395604" defTabSz="2170121">
              <a:spcBef>
                <a:spcPts val="4000"/>
              </a:spcBef>
              <a:defRPr sz="3115"/>
            </a:pPr>
            <a:r>
              <a:t>After new Account is created API for creating QR called needs to be called (</a:t>
            </a:r>
            <a:r>
              <a:rPr u="sng">
                <a:hlinkClick r:id="rId3" invalidUrl="" action="" tgtFrame="" tooltip="" history="1" highlightClick="0" endSnd="0"/>
              </a:rPr>
              <a:t>https://api.qrserver.com/v1/create-qr-code/?size=150x150&amp;data=</a:t>
            </a:r>
            <a:r>
              <a:t>{AccountId}). This QR code should be sent with the request to create new Donator card in external system. </a:t>
            </a:r>
          </a:p>
        </p:txBody>
      </p:sp>
      <p:pic>
        <p:nvPicPr>
          <p:cNvPr id="255" name="Image" descr="Image"/>
          <p:cNvPicPr>
            <a:picLocks noChangeAspect="1"/>
          </p:cNvPicPr>
          <p:nvPr/>
        </p:nvPicPr>
        <p:blipFill>
          <a:blip r:embed="rId4">
            <a:extLst/>
          </a:blip>
          <a:stretch>
            <a:fillRect/>
          </a:stretch>
        </p:blipFill>
        <p:spPr>
          <a:xfrm>
            <a:off x="1059978" y="8454011"/>
            <a:ext cx="3115230" cy="5072887"/>
          </a:xfrm>
          <a:prstGeom prst="rect">
            <a:avLst/>
          </a:prstGeom>
          <a:ln w="12700">
            <a:miter lim="400000"/>
          </a:ln>
        </p:spPr>
      </p:pic>
      <p:sp>
        <p:nvSpPr>
          <p:cNvPr id="256" name="Use Case 3"/>
          <p:cNvSpPr txBox="1"/>
          <p:nvPr/>
        </p:nvSpPr>
        <p:spPr>
          <a:xfrm rot="21240000">
            <a:off x="1412628" y="9493321"/>
            <a:ext cx="2209722" cy="5731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100">
                <a:solidFill>
                  <a:srgbClr val="FFFFFF"/>
                </a:solidFill>
              </a:defRPr>
            </a:lvl1pPr>
          </a:lstStyle>
          <a:p>
            <a:pPr/>
            <a:r>
              <a:t>Use Case 3</a:t>
            </a:r>
          </a:p>
        </p:txBody>
      </p:sp>
      <p:pic>
        <p:nvPicPr>
          <p:cNvPr id="257" name="Image" descr="Image"/>
          <p:cNvPicPr>
            <a:picLocks noChangeAspect="1"/>
          </p:cNvPicPr>
          <p:nvPr/>
        </p:nvPicPr>
        <p:blipFill>
          <a:blip r:embed="rId5">
            <a:extLst/>
          </a:blip>
          <a:stretch>
            <a:fillRect/>
          </a:stretch>
        </p:blipFill>
        <p:spPr>
          <a:xfrm>
            <a:off x="21703610" y="395028"/>
            <a:ext cx="2241329" cy="1571241"/>
          </a:xfrm>
          <a:prstGeom prst="rect">
            <a:avLst/>
          </a:prstGeom>
          <a:ln w="12700">
            <a:miter lim="400000"/>
          </a:ln>
        </p:spPr>
      </p:pic>
      <p:pic>
        <p:nvPicPr>
          <p:cNvPr id="258" name="Test.drawio.png" descr="Test.drawio.png"/>
          <p:cNvPicPr>
            <a:picLocks noChangeAspect="1"/>
          </p:cNvPicPr>
          <p:nvPr/>
        </p:nvPicPr>
        <p:blipFill>
          <a:blip r:embed="rId6">
            <a:extLst/>
          </a:blip>
          <a:srcRect l="0" t="0" r="0" b="0"/>
          <a:stretch>
            <a:fillRect/>
          </a:stretch>
        </p:blipFill>
        <p:spPr>
          <a:xfrm>
            <a:off x="12611299" y="4092034"/>
            <a:ext cx="11729665" cy="381090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Image" descr="Image"/>
          <p:cNvPicPr>
            <a:picLocks noChangeAspect="1"/>
          </p:cNvPicPr>
          <p:nvPr/>
        </p:nvPicPr>
        <p:blipFill>
          <a:blip r:embed="rId2">
            <a:extLst/>
          </a:blip>
          <a:stretch>
            <a:fillRect/>
          </a:stretch>
        </p:blipFill>
        <p:spPr>
          <a:xfrm>
            <a:off x="-8747" y="-15853"/>
            <a:ext cx="24440364" cy="13747706"/>
          </a:xfrm>
          <a:prstGeom prst="rect">
            <a:avLst/>
          </a:prstGeom>
          <a:ln w="12700">
            <a:miter lim="400000"/>
          </a:ln>
        </p:spPr>
      </p:pic>
      <p:sp>
        <p:nvSpPr>
          <p:cNvPr id="261" name="Which of the following technologies will be used to programmatically implement Use Case 4…"/>
          <p:cNvSpPr txBox="1"/>
          <p:nvPr>
            <p:ph type="body" idx="1"/>
          </p:nvPr>
        </p:nvSpPr>
        <p:spPr>
          <a:xfrm>
            <a:off x="2990695" y="3483898"/>
            <a:ext cx="14773339" cy="9529164"/>
          </a:xfrm>
          <a:prstGeom prst="rect">
            <a:avLst/>
          </a:prstGeom>
        </p:spPr>
        <p:txBody>
          <a:bodyPr/>
          <a:lstStyle/>
          <a:p>
            <a:pPr marL="0" indent="0">
              <a:buSzTx/>
              <a:buNone/>
            </a:pPr>
            <a:r>
              <a:t>Which of the following technologies will be used to programmatically implement Use Case 4</a:t>
            </a:r>
          </a:p>
          <a:p>
            <a:pPr lvl="2" marL="0" indent="914400">
              <a:buSzTx/>
              <a:buNone/>
            </a:pPr>
            <a:r>
              <a:t>A) Batch</a:t>
            </a:r>
          </a:p>
          <a:p>
            <a:pPr lvl="2" marL="0" indent="914400">
              <a:buSzTx/>
              <a:buNone/>
            </a:pPr>
            <a:r>
              <a:t>B) Invocable method</a:t>
            </a:r>
          </a:p>
          <a:p>
            <a:pPr lvl="2" marL="0" indent="914400">
              <a:buSzTx/>
              <a:buNone/>
            </a:pPr>
            <a:r>
              <a:t>C) Queueable </a:t>
            </a:r>
          </a:p>
          <a:p>
            <a:pPr lvl="2" marL="0" indent="914400">
              <a:buSzTx/>
              <a:buNone/>
            </a:pPr>
            <a:r>
              <a:t>D) Future</a:t>
            </a:r>
          </a:p>
        </p:txBody>
      </p:sp>
      <p:sp>
        <p:nvSpPr>
          <p:cNvPr id="262" name="Question 4"/>
          <p:cNvSpPr txBox="1"/>
          <p:nvPr/>
        </p:nvSpPr>
        <p:spPr>
          <a:xfrm>
            <a:off x="2875450" y="1976090"/>
            <a:ext cx="4429507" cy="11435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pPr/>
            <a:r>
              <a:t>Question 4</a:t>
            </a:r>
          </a:p>
        </p:txBody>
      </p:sp>
      <p:pic>
        <p:nvPicPr>
          <p:cNvPr id="263" name="Image" descr="Image"/>
          <p:cNvPicPr>
            <a:picLocks noChangeAspect="1"/>
          </p:cNvPicPr>
          <p:nvPr/>
        </p:nvPicPr>
        <p:blipFill>
          <a:blip r:embed="rId3">
            <a:extLst/>
          </a:blip>
          <a:stretch>
            <a:fillRect/>
          </a:stretch>
        </p:blipFill>
        <p:spPr>
          <a:xfrm>
            <a:off x="21703610" y="395028"/>
            <a:ext cx="2241329" cy="1571241"/>
          </a:xfrm>
          <a:prstGeom prst="rect">
            <a:avLst/>
          </a:prstGeom>
          <a:ln w="12700">
            <a:miter lim="400000"/>
          </a:ln>
        </p:spPr>
      </p:pic>
      <p:pic>
        <p:nvPicPr>
          <p:cNvPr id="264" name="Image" descr="Image"/>
          <p:cNvPicPr>
            <a:picLocks noChangeAspect="1"/>
          </p:cNvPicPr>
          <p:nvPr/>
        </p:nvPicPr>
        <p:blipFill>
          <a:blip r:embed="rId4">
            <a:extLst/>
          </a:blip>
          <a:stretch>
            <a:fillRect/>
          </a:stretch>
        </p:blipFill>
        <p:spPr>
          <a:xfrm>
            <a:off x="17562681" y="-10451"/>
            <a:ext cx="4616254" cy="1024759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Image" descr="Image"/>
          <p:cNvPicPr>
            <a:picLocks noChangeAspect="1"/>
          </p:cNvPicPr>
          <p:nvPr/>
        </p:nvPicPr>
        <p:blipFill>
          <a:blip r:embed="rId2">
            <a:extLst/>
          </a:blip>
          <a:stretch>
            <a:fillRect/>
          </a:stretch>
        </p:blipFill>
        <p:spPr>
          <a:xfrm>
            <a:off x="-8747" y="33344"/>
            <a:ext cx="24384001" cy="13716001"/>
          </a:xfrm>
          <a:prstGeom prst="rect">
            <a:avLst/>
          </a:prstGeom>
          <a:ln w="12700">
            <a:miter lim="400000"/>
          </a:ln>
        </p:spPr>
      </p:pic>
      <p:sp>
        <p:nvSpPr>
          <p:cNvPr id="267" name="Queueable Class"/>
          <p:cNvSpPr txBox="1"/>
          <p:nvPr>
            <p:ph type="title"/>
          </p:nvPr>
        </p:nvSpPr>
        <p:spPr>
          <a:prstGeom prst="rect">
            <a:avLst/>
          </a:prstGeom>
        </p:spPr>
        <p:txBody>
          <a:bodyPr/>
          <a:lstStyle/>
          <a:p>
            <a:pPr/>
            <a:r>
              <a:t>Queueable Class</a:t>
            </a:r>
          </a:p>
        </p:txBody>
      </p:sp>
      <p:sp>
        <p:nvSpPr>
          <p:cNvPr id="268" name="Topics to cov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Topics to cover</a:t>
            </a:r>
          </a:p>
        </p:txBody>
      </p:sp>
      <p:sp>
        <p:nvSpPr>
          <p:cNvPr id="269" name="Asynchronous…"/>
          <p:cNvSpPr txBox="1"/>
          <p:nvPr>
            <p:ph type="body" sz="half" idx="1"/>
          </p:nvPr>
        </p:nvSpPr>
        <p:spPr>
          <a:xfrm>
            <a:off x="849856" y="3714435"/>
            <a:ext cx="22785868" cy="5218993"/>
          </a:xfrm>
          <a:prstGeom prst="rect">
            <a:avLst/>
          </a:prstGeom>
        </p:spPr>
        <p:txBody>
          <a:bodyPr/>
          <a:lstStyle/>
          <a:p>
            <a:pPr/>
            <a:r>
              <a:t>Asynchronous</a:t>
            </a:r>
          </a:p>
          <a:p>
            <a:pPr/>
            <a:r>
              <a:t>Implements Queueable interface and execute() method</a:t>
            </a:r>
          </a:p>
          <a:p>
            <a:pPr/>
            <a:r>
              <a:t>System.enqueueJob();</a:t>
            </a:r>
          </a:p>
          <a:p>
            <a:pPr/>
            <a:r>
              <a:t>Chain jobs by calling enqueueing one Queueable from another</a:t>
            </a:r>
          </a:p>
        </p:txBody>
      </p:sp>
      <p:pic>
        <p:nvPicPr>
          <p:cNvPr id="270" name="Image" descr="Image"/>
          <p:cNvPicPr>
            <a:picLocks noChangeAspect="1"/>
          </p:cNvPicPr>
          <p:nvPr/>
        </p:nvPicPr>
        <p:blipFill>
          <a:blip r:embed="rId3">
            <a:extLst/>
          </a:blip>
          <a:stretch>
            <a:fillRect/>
          </a:stretch>
        </p:blipFill>
        <p:spPr>
          <a:xfrm>
            <a:off x="21703610" y="395028"/>
            <a:ext cx="2241329" cy="157124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Image" descr="Image"/>
          <p:cNvPicPr>
            <a:picLocks noChangeAspect="1"/>
          </p:cNvPicPr>
          <p:nvPr/>
        </p:nvPicPr>
        <p:blipFill>
          <a:blip r:embed="rId2">
            <a:extLst/>
          </a:blip>
          <a:stretch>
            <a:fillRect/>
          </a:stretch>
        </p:blipFill>
        <p:spPr>
          <a:xfrm>
            <a:off x="-8747" y="5792865"/>
            <a:ext cx="24499081" cy="7936683"/>
          </a:xfrm>
          <a:prstGeom prst="rect">
            <a:avLst/>
          </a:prstGeom>
          <a:ln w="12700">
            <a:miter lim="400000"/>
          </a:ln>
        </p:spPr>
      </p:pic>
      <p:sp>
        <p:nvSpPr>
          <p:cNvPr id="157" name="Project overview"/>
          <p:cNvSpPr txBox="1"/>
          <p:nvPr>
            <p:ph type="title"/>
          </p:nvPr>
        </p:nvSpPr>
        <p:spPr>
          <a:prstGeom prst="rect">
            <a:avLst/>
          </a:prstGeom>
        </p:spPr>
        <p:txBody>
          <a:bodyPr/>
          <a:lstStyle/>
          <a:p>
            <a:pPr/>
            <a:r>
              <a:t>Project overview</a:t>
            </a:r>
          </a:p>
        </p:txBody>
      </p:sp>
      <p:sp>
        <p:nvSpPr>
          <p:cNvPr id="158" name="World Wildlife animal adoption syste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World Wildlife animal adoption system.</a:t>
            </a:r>
          </a:p>
        </p:txBody>
      </p:sp>
      <p:sp>
        <p:nvSpPr>
          <p:cNvPr id="159" name="World Wildlife organization (WWF) offers it’s customers to virtually adopt different animals from across the planet. Adoption is in form of monthly subscription payments from customers that wants to donate. WWF uses these funds to help these “adopted” an"/>
          <p:cNvSpPr txBox="1"/>
          <p:nvPr>
            <p:ph type="body" idx="1"/>
          </p:nvPr>
        </p:nvSpPr>
        <p:spPr>
          <a:xfrm>
            <a:off x="1206500" y="3881170"/>
            <a:ext cx="21971000" cy="8256012"/>
          </a:xfrm>
          <a:prstGeom prst="rect">
            <a:avLst/>
          </a:prstGeom>
        </p:spPr>
        <p:txBody>
          <a:bodyPr/>
          <a:lstStyle/>
          <a:p>
            <a:pPr marL="533400" indent="-533400"/>
            <a:r>
              <a:t>World Wildlife organization (WWF) offers it’s customers to virtually adopt different animals from across the planet. Adoption is in form of monthly subscription payments from customers that wants to donate. WWF uses these funds to help these “adopted” animals to strive and survive in modern world.</a:t>
            </a:r>
          </a:p>
          <a:p>
            <a:pPr marL="533400" indent="-533400"/>
            <a:r>
              <a:t>WWF uses Salesforce to manage information about their donors and their adoption subscriptions.</a:t>
            </a:r>
          </a:p>
          <a:p>
            <a:pPr marL="533400" indent="-533400"/>
            <a:r>
              <a:t>They want to provide some motivation to attract new donors and keep existing ones. This project will go through implementing several User Stories to help WWF achieve their goal.</a:t>
            </a:r>
          </a:p>
        </p:txBody>
      </p:sp>
      <p:pic>
        <p:nvPicPr>
          <p:cNvPr id="160" name="Image" descr="Image"/>
          <p:cNvPicPr>
            <a:picLocks noChangeAspect="1"/>
          </p:cNvPicPr>
          <p:nvPr/>
        </p:nvPicPr>
        <p:blipFill>
          <a:blip r:embed="rId3">
            <a:extLst/>
          </a:blip>
          <a:stretch>
            <a:fillRect/>
          </a:stretch>
        </p:blipFill>
        <p:spPr>
          <a:xfrm>
            <a:off x="21703610" y="395028"/>
            <a:ext cx="2241329" cy="1571241"/>
          </a:xfrm>
          <a:prstGeom prst="rect">
            <a:avLst/>
          </a:prstGeom>
          <a:ln w="12700">
            <a:miter lim="400000"/>
          </a:ln>
        </p:spPr>
      </p:pic>
      <p:pic>
        <p:nvPicPr>
          <p:cNvPr id="161" name="Image" descr="Image"/>
          <p:cNvPicPr>
            <a:picLocks noChangeAspect="1"/>
          </p:cNvPicPr>
          <p:nvPr/>
        </p:nvPicPr>
        <p:blipFill>
          <a:blip r:embed="rId4">
            <a:extLst/>
          </a:blip>
          <a:stretch>
            <a:fillRect/>
          </a:stretch>
        </p:blipFill>
        <p:spPr>
          <a:xfrm>
            <a:off x="4156180" y="10005649"/>
            <a:ext cx="9924703" cy="3709481"/>
          </a:xfrm>
          <a:prstGeom prst="rect">
            <a:avLst/>
          </a:prstGeom>
          <a:ln w="12700">
            <a:miter lim="400000"/>
          </a:ln>
        </p:spPr>
      </p:pic>
      <p:pic>
        <p:nvPicPr>
          <p:cNvPr id="162" name="Image" descr="Image"/>
          <p:cNvPicPr>
            <a:picLocks noChangeAspect="1"/>
          </p:cNvPicPr>
          <p:nvPr/>
        </p:nvPicPr>
        <p:blipFill>
          <a:blip r:embed="rId5">
            <a:extLst/>
          </a:blip>
          <a:stretch>
            <a:fillRect/>
          </a:stretch>
        </p:blipFill>
        <p:spPr>
          <a:xfrm>
            <a:off x="8999060" y="9933491"/>
            <a:ext cx="13137946" cy="385379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Image" descr="Image"/>
          <p:cNvPicPr>
            <a:picLocks noChangeAspect="1"/>
          </p:cNvPicPr>
          <p:nvPr/>
        </p:nvPicPr>
        <p:blipFill>
          <a:blip r:embed="rId2">
            <a:extLst/>
          </a:blip>
          <a:stretch>
            <a:fillRect/>
          </a:stretch>
        </p:blipFill>
        <p:spPr>
          <a:xfrm>
            <a:off x="-61223" y="5825464"/>
            <a:ext cx="24506446" cy="7939068"/>
          </a:xfrm>
          <a:prstGeom prst="rect">
            <a:avLst/>
          </a:prstGeom>
          <a:ln w="12700">
            <a:miter lim="400000"/>
          </a:ln>
        </p:spPr>
      </p:pic>
      <p:sp>
        <p:nvSpPr>
          <p:cNvPr id="165" name="WWF Basic Data Model"/>
          <p:cNvSpPr txBox="1"/>
          <p:nvPr>
            <p:ph type="title"/>
          </p:nvPr>
        </p:nvSpPr>
        <p:spPr>
          <a:prstGeom prst="rect">
            <a:avLst/>
          </a:prstGeom>
        </p:spPr>
        <p:txBody>
          <a:bodyPr/>
          <a:lstStyle/>
          <a:p>
            <a:pPr/>
            <a:r>
              <a:t>WWF Basic Data Model</a:t>
            </a:r>
          </a:p>
        </p:txBody>
      </p:sp>
      <p:sp>
        <p:nvSpPr>
          <p:cNvPr id="166" name="Slide Subtitle"/>
          <p:cNvSpPr txBox="1"/>
          <p:nvPr>
            <p:ph type="body" idx="21"/>
          </p:nvPr>
        </p:nvSpPr>
        <p:spPr>
          <a:prstGeom prst="rect">
            <a:avLst/>
          </a:prstGeom>
        </p:spPr>
        <p:txBody>
          <a:bodyPr/>
          <a:lstStyle/>
          <a:p>
            <a:pPr/>
          </a:p>
        </p:txBody>
      </p:sp>
      <p:pic>
        <p:nvPicPr>
          <p:cNvPr id="167" name="Image" descr="Image"/>
          <p:cNvPicPr>
            <a:picLocks noChangeAspect="1"/>
          </p:cNvPicPr>
          <p:nvPr/>
        </p:nvPicPr>
        <p:blipFill>
          <a:blip r:embed="rId3">
            <a:extLst/>
          </a:blip>
          <a:stretch>
            <a:fillRect/>
          </a:stretch>
        </p:blipFill>
        <p:spPr>
          <a:xfrm>
            <a:off x="21703610" y="395028"/>
            <a:ext cx="2241329" cy="1571241"/>
          </a:xfrm>
          <a:prstGeom prst="rect">
            <a:avLst/>
          </a:prstGeom>
          <a:ln w="12700">
            <a:miter lim="400000"/>
          </a:ln>
        </p:spPr>
      </p:pic>
      <p:pic>
        <p:nvPicPr>
          <p:cNvPr id="168" name="Image" descr="Image"/>
          <p:cNvPicPr>
            <a:picLocks noChangeAspect="1"/>
          </p:cNvPicPr>
          <p:nvPr/>
        </p:nvPicPr>
        <p:blipFill>
          <a:blip r:embed="rId4">
            <a:extLst/>
          </a:blip>
          <a:stretch>
            <a:fillRect/>
          </a:stretch>
        </p:blipFill>
        <p:spPr>
          <a:xfrm>
            <a:off x="2519445" y="3714435"/>
            <a:ext cx="18633322" cy="370212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Image" descr="Image"/>
          <p:cNvPicPr>
            <a:picLocks noChangeAspect="1"/>
          </p:cNvPicPr>
          <p:nvPr/>
        </p:nvPicPr>
        <p:blipFill>
          <a:blip r:embed="rId2">
            <a:extLst/>
          </a:blip>
          <a:stretch>
            <a:fillRect/>
          </a:stretch>
        </p:blipFill>
        <p:spPr>
          <a:xfrm>
            <a:off x="-30591" y="-75440"/>
            <a:ext cx="24546762" cy="13807554"/>
          </a:xfrm>
          <a:prstGeom prst="rect">
            <a:avLst/>
          </a:prstGeom>
          <a:ln w="12700">
            <a:miter lim="400000"/>
          </a:ln>
        </p:spPr>
      </p:pic>
      <p:sp>
        <p:nvSpPr>
          <p:cNvPr id="171" name="New Subscription duplicities"/>
          <p:cNvSpPr txBox="1"/>
          <p:nvPr>
            <p:ph type="title"/>
          </p:nvPr>
        </p:nvSpPr>
        <p:spPr>
          <a:prstGeom prst="rect">
            <a:avLst/>
          </a:prstGeom>
        </p:spPr>
        <p:txBody>
          <a:bodyPr/>
          <a:lstStyle/>
          <a:p>
            <a:pPr/>
            <a:r>
              <a:t>New Subscription duplicities</a:t>
            </a:r>
          </a:p>
        </p:txBody>
      </p:sp>
      <p:sp>
        <p:nvSpPr>
          <p:cNvPr id="172" name="Slide Subtitle"/>
          <p:cNvSpPr txBox="1"/>
          <p:nvPr>
            <p:ph type="body" idx="21"/>
          </p:nvPr>
        </p:nvSpPr>
        <p:spPr>
          <a:prstGeom prst="rect">
            <a:avLst/>
          </a:prstGeom>
        </p:spPr>
        <p:txBody>
          <a:bodyPr/>
          <a:lstStyle/>
          <a:p>
            <a:pPr/>
          </a:p>
        </p:txBody>
      </p:sp>
      <p:sp>
        <p:nvSpPr>
          <p:cNvPr id="173" name="WWF would like to prevent duplicates of subscriptions. One user should have only one active adoption per animal. The check should be performed when creating new or updating existing Adoption."/>
          <p:cNvSpPr txBox="1"/>
          <p:nvPr>
            <p:ph type="body" sz="half" idx="1"/>
          </p:nvPr>
        </p:nvSpPr>
        <p:spPr>
          <a:xfrm>
            <a:off x="849856" y="4248504"/>
            <a:ext cx="16065454" cy="8256012"/>
          </a:xfrm>
          <a:prstGeom prst="rect">
            <a:avLst/>
          </a:prstGeom>
        </p:spPr>
        <p:txBody>
          <a:bodyPr/>
          <a:lstStyle/>
          <a:p>
            <a:pPr/>
            <a:r>
              <a:t>WWF would like to prevent duplicates of subscriptions. One user should have only one </a:t>
            </a:r>
            <a:r>
              <a:rPr b="1"/>
              <a:t>active</a:t>
            </a:r>
            <a:r>
              <a:t> adoption per animal. The check should be performed when creating new or updating existing Adoption.</a:t>
            </a:r>
          </a:p>
        </p:txBody>
      </p:sp>
      <p:pic>
        <p:nvPicPr>
          <p:cNvPr id="174" name="Image" descr="Image"/>
          <p:cNvPicPr>
            <a:picLocks noChangeAspect="1"/>
          </p:cNvPicPr>
          <p:nvPr/>
        </p:nvPicPr>
        <p:blipFill>
          <a:blip r:embed="rId3">
            <a:extLst/>
          </a:blip>
          <a:stretch>
            <a:fillRect/>
          </a:stretch>
        </p:blipFill>
        <p:spPr>
          <a:xfrm>
            <a:off x="16915060" y="3240214"/>
            <a:ext cx="1400711" cy="2162861"/>
          </a:xfrm>
          <a:prstGeom prst="rect">
            <a:avLst/>
          </a:prstGeom>
          <a:ln w="12700">
            <a:miter lim="400000"/>
          </a:ln>
        </p:spPr>
      </p:pic>
      <p:pic>
        <p:nvPicPr>
          <p:cNvPr id="175" name="Image" descr="Image"/>
          <p:cNvPicPr>
            <a:picLocks noChangeAspect="1"/>
          </p:cNvPicPr>
          <p:nvPr/>
        </p:nvPicPr>
        <p:blipFill>
          <a:blip r:embed="rId4">
            <a:extLst/>
          </a:blip>
          <a:stretch>
            <a:fillRect/>
          </a:stretch>
        </p:blipFill>
        <p:spPr>
          <a:xfrm>
            <a:off x="16634452" y="7138278"/>
            <a:ext cx="1692675" cy="2162861"/>
          </a:xfrm>
          <a:prstGeom prst="rect">
            <a:avLst/>
          </a:prstGeom>
          <a:ln w="12700">
            <a:miter lim="400000"/>
          </a:ln>
        </p:spPr>
      </p:pic>
      <p:pic>
        <p:nvPicPr>
          <p:cNvPr id="176" name="Image" descr="Image"/>
          <p:cNvPicPr>
            <a:picLocks noChangeAspect="1"/>
          </p:cNvPicPr>
          <p:nvPr/>
        </p:nvPicPr>
        <p:blipFill>
          <a:blip r:embed="rId5">
            <a:extLst/>
          </a:blip>
          <a:stretch>
            <a:fillRect/>
          </a:stretch>
        </p:blipFill>
        <p:spPr>
          <a:xfrm>
            <a:off x="22301117" y="3186619"/>
            <a:ext cx="977158" cy="1433164"/>
          </a:xfrm>
          <a:prstGeom prst="rect">
            <a:avLst/>
          </a:prstGeom>
          <a:ln w="12700">
            <a:miter lim="400000"/>
          </a:ln>
        </p:spPr>
      </p:pic>
      <p:pic>
        <p:nvPicPr>
          <p:cNvPr id="177" name="Image" descr="Image"/>
          <p:cNvPicPr>
            <a:picLocks noChangeAspect="1"/>
          </p:cNvPicPr>
          <p:nvPr/>
        </p:nvPicPr>
        <p:blipFill>
          <a:blip r:embed="rId6">
            <a:extLst/>
          </a:blip>
          <a:stretch>
            <a:fillRect/>
          </a:stretch>
        </p:blipFill>
        <p:spPr>
          <a:xfrm>
            <a:off x="21871841" y="7073848"/>
            <a:ext cx="1400711" cy="1670078"/>
          </a:xfrm>
          <a:prstGeom prst="rect">
            <a:avLst/>
          </a:prstGeom>
          <a:ln w="12700">
            <a:miter lim="400000"/>
          </a:ln>
        </p:spPr>
      </p:pic>
      <p:pic>
        <p:nvPicPr>
          <p:cNvPr id="178" name="Image" descr="Image"/>
          <p:cNvPicPr>
            <a:picLocks noChangeAspect="1"/>
          </p:cNvPicPr>
          <p:nvPr/>
        </p:nvPicPr>
        <p:blipFill>
          <a:blip r:embed="rId7">
            <a:extLst/>
          </a:blip>
          <a:stretch>
            <a:fillRect/>
          </a:stretch>
        </p:blipFill>
        <p:spPr>
          <a:xfrm>
            <a:off x="22228485" y="4911464"/>
            <a:ext cx="1122421" cy="1870702"/>
          </a:xfrm>
          <a:prstGeom prst="rect">
            <a:avLst/>
          </a:prstGeom>
          <a:ln w="12700">
            <a:miter lim="400000"/>
          </a:ln>
        </p:spPr>
      </p:pic>
      <p:sp>
        <p:nvSpPr>
          <p:cNvPr id="179" name="Arrow"/>
          <p:cNvSpPr/>
          <p:nvPr/>
        </p:nvSpPr>
        <p:spPr>
          <a:xfrm>
            <a:off x="18781241" y="3052823"/>
            <a:ext cx="3822399" cy="403288"/>
          </a:xfrm>
          <a:prstGeom prst="rightArrow">
            <a:avLst>
              <a:gd name="adj1" fmla="val 32000"/>
              <a:gd name="adj2" fmla="val 198352"/>
            </a:avLst>
          </a:prstGeom>
          <a:solidFill>
            <a:srgbClr val="000000"/>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p>
        </p:txBody>
      </p:sp>
      <p:sp>
        <p:nvSpPr>
          <p:cNvPr id="180" name="Arrow"/>
          <p:cNvSpPr/>
          <p:nvPr/>
        </p:nvSpPr>
        <p:spPr>
          <a:xfrm rot="840000">
            <a:off x="18502735" y="5232299"/>
            <a:ext cx="3743790" cy="403289"/>
          </a:xfrm>
          <a:prstGeom prst="rightArrow">
            <a:avLst>
              <a:gd name="adj1" fmla="val 32000"/>
              <a:gd name="adj2" fmla="val 198352"/>
            </a:avLst>
          </a:prstGeom>
          <a:solidFill>
            <a:srgbClr val="000000"/>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p>
        </p:txBody>
      </p:sp>
      <p:sp>
        <p:nvSpPr>
          <p:cNvPr id="181" name="Arrow"/>
          <p:cNvSpPr/>
          <p:nvPr/>
        </p:nvSpPr>
        <p:spPr>
          <a:xfrm>
            <a:off x="18727036" y="3510419"/>
            <a:ext cx="3822400" cy="403289"/>
          </a:xfrm>
          <a:prstGeom prst="rightArrow">
            <a:avLst>
              <a:gd name="adj1" fmla="val 32000"/>
              <a:gd name="adj2" fmla="val 198352"/>
            </a:avLst>
          </a:prstGeom>
          <a:solidFill>
            <a:srgbClr val="000000"/>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p>
        </p:txBody>
      </p:sp>
      <p:sp>
        <p:nvSpPr>
          <p:cNvPr id="182" name="Arrow"/>
          <p:cNvSpPr/>
          <p:nvPr/>
        </p:nvSpPr>
        <p:spPr>
          <a:xfrm rot="19200000">
            <a:off x="17734168" y="5957773"/>
            <a:ext cx="5395327" cy="403289"/>
          </a:xfrm>
          <a:prstGeom prst="rightArrow">
            <a:avLst>
              <a:gd name="adj1" fmla="val 32000"/>
              <a:gd name="adj2" fmla="val 198352"/>
            </a:avLst>
          </a:prstGeom>
          <a:solidFill>
            <a:srgbClr val="000000"/>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p>
        </p:txBody>
      </p:sp>
      <p:pic>
        <p:nvPicPr>
          <p:cNvPr id="183" name="kisspng-check-mark-x-mark-clip-art-check-marks-5a7c0970903068.7393423315180783205906.png" descr="kisspng-check-mark-x-mark-clip-art-check-marks-5a7c0970903068.7393423315180783205906.png"/>
          <p:cNvPicPr>
            <a:picLocks noChangeAspect="1"/>
          </p:cNvPicPr>
          <p:nvPr/>
        </p:nvPicPr>
        <p:blipFill>
          <a:blip r:embed="rId8">
            <a:extLst/>
          </a:blip>
          <a:stretch>
            <a:fillRect/>
          </a:stretch>
        </p:blipFill>
        <p:spPr>
          <a:xfrm>
            <a:off x="19010687" y="6325355"/>
            <a:ext cx="1122422" cy="1005964"/>
          </a:xfrm>
          <a:prstGeom prst="rect">
            <a:avLst/>
          </a:prstGeom>
          <a:ln w="12700">
            <a:miter lim="400000"/>
          </a:ln>
        </p:spPr>
      </p:pic>
      <p:pic>
        <p:nvPicPr>
          <p:cNvPr id="184" name="kisspng-check-mark-x-mark-clip-art-check-marks-5a7c0970903068.7393423315180783205906.png" descr="kisspng-check-mark-x-mark-clip-art-check-marks-5a7c0970903068.7393423315180783205906.png"/>
          <p:cNvPicPr>
            <a:picLocks noChangeAspect="1"/>
          </p:cNvPicPr>
          <p:nvPr/>
        </p:nvPicPr>
        <p:blipFill>
          <a:blip r:embed="rId8">
            <a:extLst/>
          </a:blip>
          <a:stretch>
            <a:fillRect/>
          </a:stretch>
        </p:blipFill>
        <p:spPr>
          <a:xfrm>
            <a:off x="19006044" y="4745678"/>
            <a:ext cx="1122422" cy="1005964"/>
          </a:xfrm>
          <a:prstGeom prst="rect">
            <a:avLst/>
          </a:prstGeom>
          <a:ln w="12700">
            <a:miter lim="400000"/>
          </a:ln>
        </p:spPr>
      </p:pic>
      <p:pic>
        <p:nvPicPr>
          <p:cNvPr id="185" name="kisspng-check-mark-x-mark-clip-art-check-marks-5a7c0970903068.7393423315180783205906.png" descr="kisspng-check-mark-x-mark-clip-art-check-marks-5a7c0970903068.7393423315180783205906.png"/>
          <p:cNvPicPr>
            <a:picLocks noChangeAspect="1"/>
          </p:cNvPicPr>
          <p:nvPr/>
        </p:nvPicPr>
        <p:blipFill>
          <a:blip r:embed="rId8">
            <a:extLst/>
          </a:blip>
          <a:stretch>
            <a:fillRect/>
          </a:stretch>
        </p:blipFill>
        <p:spPr>
          <a:xfrm>
            <a:off x="19250933" y="2541579"/>
            <a:ext cx="1122422" cy="1005965"/>
          </a:xfrm>
          <a:prstGeom prst="rect">
            <a:avLst/>
          </a:prstGeom>
          <a:ln w="12700">
            <a:miter lim="400000"/>
          </a:ln>
        </p:spPr>
      </p:pic>
      <p:pic>
        <p:nvPicPr>
          <p:cNvPr id="186" name="kisspng-american-red-cross-international-red-cross-and-red-red-cross-5a75a2afd6b3f5.9559250815176587998794.png" descr="kisspng-american-red-cross-international-red-cross-and-red-red-cross-5a75a2afd6b3f5.9559250815176587998794.png"/>
          <p:cNvPicPr>
            <a:picLocks noChangeAspect="1"/>
          </p:cNvPicPr>
          <p:nvPr/>
        </p:nvPicPr>
        <p:blipFill>
          <a:blip r:embed="rId9">
            <a:extLst/>
          </a:blip>
          <a:stretch>
            <a:fillRect/>
          </a:stretch>
        </p:blipFill>
        <p:spPr>
          <a:xfrm>
            <a:off x="20411147" y="3248182"/>
            <a:ext cx="947412" cy="934780"/>
          </a:xfrm>
          <a:prstGeom prst="rect">
            <a:avLst/>
          </a:prstGeom>
          <a:ln w="12700">
            <a:miter lim="400000"/>
          </a:ln>
        </p:spPr>
      </p:pic>
      <p:pic>
        <p:nvPicPr>
          <p:cNvPr id="187" name="Image" descr="Image"/>
          <p:cNvPicPr>
            <a:picLocks noChangeAspect="1"/>
          </p:cNvPicPr>
          <p:nvPr/>
        </p:nvPicPr>
        <p:blipFill>
          <a:blip r:embed="rId10">
            <a:extLst/>
          </a:blip>
          <a:stretch>
            <a:fillRect/>
          </a:stretch>
        </p:blipFill>
        <p:spPr>
          <a:xfrm>
            <a:off x="2721729" y="5467210"/>
            <a:ext cx="3961160" cy="6450414"/>
          </a:xfrm>
          <a:prstGeom prst="rect">
            <a:avLst/>
          </a:prstGeom>
          <a:ln w="12700">
            <a:miter lim="400000"/>
          </a:ln>
        </p:spPr>
      </p:pic>
      <p:sp>
        <p:nvSpPr>
          <p:cNvPr id="188" name="Use Case 1"/>
          <p:cNvSpPr txBox="1"/>
          <p:nvPr/>
        </p:nvSpPr>
        <p:spPr>
          <a:xfrm rot="21240000">
            <a:off x="3496793" y="6760302"/>
            <a:ext cx="241103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FFFFFF"/>
                </a:solidFill>
              </a:defRPr>
            </a:lvl1pPr>
          </a:lstStyle>
          <a:p>
            <a:pPr/>
            <a:r>
              <a:t>Use Case 1</a:t>
            </a:r>
          </a:p>
        </p:txBody>
      </p:sp>
      <p:sp>
        <p:nvSpPr>
          <p:cNvPr id="189" name="Arrow"/>
          <p:cNvSpPr/>
          <p:nvPr/>
        </p:nvSpPr>
        <p:spPr>
          <a:xfrm>
            <a:off x="18668369" y="4040021"/>
            <a:ext cx="3822399" cy="403289"/>
          </a:xfrm>
          <a:prstGeom prst="rightArrow">
            <a:avLst>
              <a:gd name="adj1" fmla="val 32000"/>
              <a:gd name="adj2" fmla="val 198352"/>
            </a:avLst>
          </a:prstGeom>
          <a:solidFill>
            <a:srgbClr val="929292"/>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p>
        </p:txBody>
      </p:sp>
      <p:pic>
        <p:nvPicPr>
          <p:cNvPr id="190" name="kisspng-check-mark-x-mark-clip-art-check-marks-5a7c0970903068.7393423315180783205906.png" descr="kisspng-check-mark-x-mark-clip-art-check-marks-5a7c0970903068.7393423315180783205906.png"/>
          <p:cNvPicPr>
            <a:picLocks noChangeAspect="1"/>
          </p:cNvPicPr>
          <p:nvPr/>
        </p:nvPicPr>
        <p:blipFill>
          <a:blip r:embed="rId8">
            <a:extLst/>
          </a:blip>
          <a:stretch>
            <a:fillRect/>
          </a:stretch>
        </p:blipFill>
        <p:spPr>
          <a:xfrm>
            <a:off x="18870579" y="3818662"/>
            <a:ext cx="1122422" cy="1005964"/>
          </a:xfrm>
          <a:prstGeom prst="rect">
            <a:avLst/>
          </a:prstGeom>
          <a:ln w="12700">
            <a:miter lim="400000"/>
          </a:ln>
        </p:spPr>
      </p:pic>
      <p:pic>
        <p:nvPicPr>
          <p:cNvPr id="191" name="Image" descr="Image"/>
          <p:cNvPicPr>
            <a:picLocks noChangeAspect="1"/>
          </p:cNvPicPr>
          <p:nvPr/>
        </p:nvPicPr>
        <p:blipFill>
          <a:blip r:embed="rId11">
            <a:extLst/>
          </a:blip>
          <a:stretch>
            <a:fillRect/>
          </a:stretch>
        </p:blipFill>
        <p:spPr>
          <a:xfrm>
            <a:off x="21703610" y="395028"/>
            <a:ext cx="2241329" cy="157124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Image" descr="Image"/>
          <p:cNvPicPr>
            <a:picLocks noChangeAspect="1"/>
          </p:cNvPicPr>
          <p:nvPr/>
        </p:nvPicPr>
        <p:blipFill>
          <a:blip r:embed="rId2">
            <a:extLst/>
          </a:blip>
          <a:stretch>
            <a:fillRect/>
          </a:stretch>
        </p:blipFill>
        <p:spPr>
          <a:xfrm>
            <a:off x="-77403" y="-29883"/>
            <a:ext cx="24490252" cy="13775766"/>
          </a:xfrm>
          <a:prstGeom prst="rect">
            <a:avLst/>
          </a:prstGeom>
          <a:ln w="12700">
            <a:miter lim="400000"/>
          </a:ln>
        </p:spPr>
      </p:pic>
      <p:sp>
        <p:nvSpPr>
          <p:cNvPr id="194" name="As a developer, which of the following Apex technologies would you use to implement the first use case?…"/>
          <p:cNvSpPr txBox="1"/>
          <p:nvPr>
            <p:ph type="body" sz="half" idx="1"/>
          </p:nvPr>
        </p:nvSpPr>
        <p:spPr>
          <a:xfrm>
            <a:off x="1206500" y="4248504"/>
            <a:ext cx="14773339" cy="8256012"/>
          </a:xfrm>
          <a:prstGeom prst="rect">
            <a:avLst/>
          </a:prstGeom>
        </p:spPr>
        <p:txBody>
          <a:bodyPr/>
          <a:lstStyle/>
          <a:p>
            <a:pPr marL="0" indent="0">
              <a:buSzTx/>
              <a:buNone/>
            </a:pPr>
            <a:r>
              <a:t>As a developer, which of the following Apex technologies would you use to implement the first use case?</a:t>
            </a:r>
          </a:p>
          <a:p>
            <a:pPr marL="0" indent="0">
              <a:buSzTx/>
              <a:buNone/>
              <a:defRPr i="1" sz="3000"/>
            </a:pPr>
            <a:r>
              <a:t>WWF would like to prevent duplicates of subscriptions. One user should have only one active adoption per animal. The check should be performed when creating new or updating existing Adoption.</a:t>
            </a:r>
          </a:p>
          <a:p>
            <a:pPr lvl="2" marL="0" indent="914400">
              <a:buSzTx/>
              <a:buNone/>
            </a:pPr>
            <a:r>
              <a:t>A) Schedulable               C) Trigger</a:t>
            </a:r>
          </a:p>
          <a:p>
            <a:pPr lvl="2" marL="0" indent="914400">
              <a:buSzTx/>
              <a:buNone/>
            </a:pPr>
            <a:r>
              <a:t>B) Batch Class                D) Future</a:t>
            </a:r>
          </a:p>
          <a:p>
            <a:pPr lvl="2" marL="0" indent="914400">
              <a:buSzTx/>
              <a:buNone/>
              <a:defRPr sz="3000"/>
            </a:pPr>
          </a:p>
        </p:txBody>
      </p:sp>
      <p:pic>
        <p:nvPicPr>
          <p:cNvPr id="195" name="Image" descr="Image"/>
          <p:cNvPicPr>
            <a:picLocks noChangeAspect="1"/>
          </p:cNvPicPr>
          <p:nvPr/>
        </p:nvPicPr>
        <p:blipFill>
          <a:blip r:embed="rId3">
            <a:extLst/>
          </a:blip>
          <a:stretch>
            <a:fillRect/>
          </a:stretch>
        </p:blipFill>
        <p:spPr>
          <a:xfrm>
            <a:off x="16172569" y="2748283"/>
            <a:ext cx="2234210" cy="6376282"/>
          </a:xfrm>
          <a:prstGeom prst="rect">
            <a:avLst/>
          </a:prstGeom>
          <a:ln w="12700">
            <a:miter lim="400000"/>
          </a:ln>
        </p:spPr>
      </p:pic>
      <p:sp>
        <p:nvSpPr>
          <p:cNvPr id="196" name="Question 1"/>
          <p:cNvSpPr txBox="1"/>
          <p:nvPr/>
        </p:nvSpPr>
        <p:spPr>
          <a:xfrm>
            <a:off x="1196208" y="2250820"/>
            <a:ext cx="4429507" cy="1143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pPr/>
            <a:r>
              <a:t>Question 1</a:t>
            </a:r>
          </a:p>
        </p:txBody>
      </p:sp>
      <p:pic>
        <p:nvPicPr>
          <p:cNvPr id="197" name="Image" descr="Image"/>
          <p:cNvPicPr>
            <a:picLocks noChangeAspect="1"/>
          </p:cNvPicPr>
          <p:nvPr/>
        </p:nvPicPr>
        <p:blipFill>
          <a:blip r:embed="rId4">
            <a:extLst/>
          </a:blip>
          <a:stretch>
            <a:fillRect/>
          </a:stretch>
        </p:blipFill>
        <p:spPr>
          <a:xfrm>
            <a:off x="21703610" y="395028"/>
            <a:ext cx="2241329" cy="157124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Image" descr="Image"/>
          <p:cNvPicPr>
            <a:picLocks noChangeAspect="1"/>
          </p:cNvPicPr>
          <p:nvPr/>
        </p:nvPicPr>
        <p:blipFill>
          <a:blip r:embed="rId2">
            <a:extLst/>
          </a:blip>
          <a:stretch>
            <a:fillRect/>
          </a:stretch>
        </p:blipFill>
        <p:spPr>
          <a:xfrm>
            <a:off x="45291" y="33344"/>
            <a:ext cx="24358598" cy="13716001"/>
          </a:xfrm>
          <a:prstGeom prst="rect">
            <a:avLst/>
          </a:prstGeom>
          <a:ln w="12700">
            <a:miter lim="400000"/>
          </a:ln>
        </p:spPr>
      </p:pic>
      <p:sp>
        <p:nvSpPr>
          <p:cNvPr id="200" name="Apex Trigger"/>
          <p:cNvSpPr txBox="1"/>
          <p:nvPr>
            <p:ph type="title"/>
          </p:nvPr>
        </p:nvSpPr>
        <p:spPr>
          <a:prstGeom prst="rect">
            <a:avLst/>
          </a:prstGeom>
        </p:spPr>
        <p:txBody>
          <a:bodyPr/>
          <a:lstStyle/>
          <a:p>
            <a:pPr/>
            <a:r>
              <a:t>Apex Trigger</a:t>
            </a:r>
          </a:p>
        </p:txBody>
      </p:sp>
      <p:sp>
        <p:nvSpPr>
          <p:cNvPr id="201" name="Topics to cov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Topics to cover</a:t>
            </a:r>
          </a:p>
        </p:txBody>
      </p:sp>
      <p:sp>
        <p:nvSpPr>
          <p:cNvPr id="202" name="On SObject…"/>
          <p:cNvSpPr txBox="1"/>
          <p:nvPr>
            <p:ph type="body" idx="1"/>
          </p:nvPr>
        </p:nvSpPr>
        <p:spPr>
          <a:xfrm>
            <a:off x="1206500" y="3751550"/>
            <a:ext cx="21971000" cy="9249919"/>
          </a:xfrm>
          <a:prstGeom prst="rect">
            <a:avLst/>
          </a:prstGeom>
        </p:spPr>
        <p:txBody>
          <a:bodyPr/>
          <a:lstStyle/>
          <a:p>
            <a:pPr marL="508000" indent="-508000"/>
            <a:r>
              <a:t>On SObject</a:t>
            </a:r>
          </a:p>
          <a:p>
            <a:pPr marL="508000" indent="-508000"/>
            <a:r>
              <a:t>Naming Convention [SObject Name without __c]Trigger.trigger</a:t>
            </a:r>
          </a:p>
          <a:p>
            <a:pPr marL="508000" indent="-508000"/>
            <a:r>
              <a:t>Trigger Operation Types</a:t>
            </a:r>
          </a:p>
          <a:p>
            <a:pPr lvl="1" marL="1117600" indent="-508000">
              <a:buSzPct val="40000"/>
              <a:buBlip>
                <a:blip r:embed="rId3"/>
              </a:buBlip>
            </a:pPr>
            <a:r>
              <a:t>Before / After</a:t>
            </a:r>
          </a:p>
          <a:p>
            <a:pPr lvl="1" marL="1117600" indent="-508000">
              <a:buSzPct val="40000"/>
              <a:buBlip>
                <a:blip r:embed="rId3"/>
              </a:buBlip>
            </a:pPr>
            <a:r>
              <a:t>Insert, Update, Delete, Undelete</a:t>
            </a:r>
          </a:p>
          <a:p>
            <a:pPr lvl="1" marL="1117600" indent="-508000">
              <a:buSzPct val="40000"/>
              <a:buBlip>
                <a:blip r:embed="rId3"/>
              </a:buBlip>
            </a:pPr>
            <a:r>
              <a:t>TriggerOperation Enum case instead of else ifs</a:t>
            </a:r>
          </a:p>
          <a:p>
            <a:pPr marL="508000" indent="-508000"/>
            <a:r>
              <a:t>One Trigger per SObject</a:t>
            </a:r>
          </a:p>
          <a:p>
            <a:pPr marL="508000" indent="-508000"/>
            <a:r>
              <a:t>New / Old | List / Map</a:t>
            </a:r>
          </a:p>
          <a:p>
            <a:pPr marL="508000" indent="-508000"/>
            <a:r>
              <a:t>Keep logic itself outside of Trigger - helper class [Trigger Name]Helper.cls</a:t>
            </a:r>
          </a:p>
        </p:txBody>
      </p:sp>
      <p:pic>
        <p:nvPicPr>
          <p:cNvPr id="203" name="Image" descr="Image"/>
          <p:cNvPicPr>
            <a:picLocks noChangeAspect="1"/>
          </p:cNvPicPr>
          <p:nvPr/>
        </p:nvPicPr>
        <p:blipFill>
          <a:blip r:embed="rId4">
            <a:extLst/>
          </a:blip>
          <a:stretch>
            <a:fillRect/>
          </a:stretch>
        </p:blipFill>
        <p:spPr>
          <a:xfrm>
            <a:off x="21703610" y="395028"/>
            <a:ext cx="2241329" cy="157124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Image" descr="Image"/>
          <p:cNvPicPr>
            <a:picLocks noChangeAspect="1"/>
          </p:cNvPicPr>
          <p:nvPr/>
        </p:nvPicPr>
        <p:blipFill>
          <a:blip r:embed="rId2">
            <a:extLst/>
          </a:blip>
          <a:stretch>
            <a:fillRect/>
          </a:stretch>
        </p:blipFill>
        <p:spPr>
          <a:xfrm>
            <a:off x="8746" y="13642"/>
            <a:ext cx="24384004" cy="13716001"/>
          </a:xfrm>
          <a:prstGeom prst="rect">
            <a:avLst/>
          </a:prstGeom>
          <a:ln w="12700">
            <a:miter lim="400000"/>
          </a:ln>
        </p:spPr>
      </p:pic>
      <p:sp>
        <p:nvSpPr>
          <p:cNvPr id="206" name="What is the easiest way to compare new value of record field with old value inside an Apex Trigger?…"/>
          <p:cNvSpPr txBox="1"/>
          <p:nvPr>
            <p:ph type="body" sz="half" idx="1"/>
          </p:nvPr>
        </p:nvSpPr>
        <p:spPr>
          <a:xfrm>
            <a:off x="9865093" y="2729994"/>
            <a:ext cx="14773340" cy="8256012"/>
          </a:xfrm>
          <a:prstGeom prst="rect">
            <a:avLst/>
          </a:prstGeom>
        </p:spPr>
        <p:txBody>
          <a:bodyPr/>
          <a:lstStyle/>
          <a:p>
            <a:pPr marL="0" indent="0">
              <a:buSzTx/>
              <a:buNone/>
            </a:pPr>
            <a:r>
              <a:t>What is the easiest way to compare new value of record field with old value inside an Apex Trigger?</a:t>
            </a:r>
          </a:p>
          <a:p>
            <a:pPr lvl="2" marL="0" indent="914400">
              <a:buSzTx/>
              <a:buNone/>
            </a:pPr>
            <a:r>
              <a:t>A) Get old record from Trigger.oldMap           </a:t>
            </a:r>
          </a:p>
          <a:p>
            <a:pPr lvl="2" marL="0" indent="914400">
              <a:buSzTx/>
              <a:buNone/>
            </a:pPr>
            <a:r>
              <a:t>B) Select the old record</a:t>
            </a:r>
          </a:p>
          <a:p>
            <a:pPr lvl="2" marL="0" indent="914400">
              <a:buSzTx/>
              <a:buNone/>
            </a:pPr>
            <a:r>
              <a:t>C) record.old() method                        </a:t>
            </a:r>
          </a:p>
          <a:p>
            <a:pPr lvl="2" marL="0" indent="914400">
              <a:buSzTx/>
              <a:buNone/>
            </a:pPr>
            <a:r>
              <a:t>D) Get old record from Trigger.old</a:t>
            </a:r>
          </a:p>
          <a:p>
            <a:pPr lvl="2" marL="0" indent="914400">
              <a:buSzTx/>
              <a:buNone/>
              <a:defRPr sz="3000"/>
            </a:pPr>
          </a:p>
        </p:txBody>
      </p:sp>
      <p:sp>
        <p:nvSpPr>
          <p:cNvPr id="207" name="Question 2"/>
          <p:cNvSpPr txBox="1"/>
          <p:nvPr/>
        </p:nvSpPr>
        <p:spPr>
          <a:xfrm>
            <a:off x="9749849" y="1222187"/>
            <a:ext cx="4429507" cy="11435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pPr/>
            <a:r>
              <a:t>Question 2</a:t>
            </a:r>
          </a:p>
        </p:txBody>
      </p:sp>
      <p:pic>
        <p:nvPicPr>
          <p:cNvPr id="208" name="Image" descr="Image"/>
          <p:cNvPicPr>
            <a:picLocks noChangeAspect="1"/>
          </p:cNvPicPr>
          <p:nvPr/>
        </p:nvPicPr>
        <p:blipFill>
          <a:blip r:embed="rId3">
            <a:extLst/>
          </a:blip>
          <a:stretch>
            <a:fillRect/>
          </a:stretch>
        </p:blipFill>
        <p:spPr>
          <a:xfrm>
            <a:off x="21703610" y="395028"/>
            <a:ext cx="2241329" cy="157124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 descr="Image"/>
          <p:cNvPicPr>
            <a:picLocks noChangeAspect="1"/>
          </p:cNvPicPr>
          <p:nvPr/>
        </p:nvPicPr>
        <p:blipFill>
          <a:blip r:embed="rId2">
            <a:extLst/>
          </a:blip>
          <a:stretch>
            <a:fillRect/>
          </a:stretch>
        </p:blipFill>
        <p:spPr>
          <a:xfrm>
            <a:off x="-8747" y="33344"/>
            <a:ext cx="24384001" cy="13716001"/>
          </a:xfrm>
          <a:prstGeom prst="rect">
            <a:avLst/>
          </a:prstGeom>
          <a:ln w="12700">
            <a:miter lim="400000"/>
          </a:ln>
        </p:spPr>
      </p:pic>
      <p:sp>
        <p:nvSpPr>
          <p:cNvPr id="211" name="Handle expiring subscriptions"/>
          <p:cNvSpPr txBox="1"/>
          <p:nvPr>
            <p:ph type="title"/>
          </p:nvPr>
        </p:nvSpPr>
        <p:spPr>
          <a:prstGeom prst="rect">
            <a:avLst/>
          </a:prstGeom>
        </p:spPr>
        <p:txBody>
          <a:bodyPr/>
          <a:lstStyle/>
          <a:p>
            <a:pPr/>
            <a:r>
              <a:t>Handle expiring subscriptions</a:t>
            </a:r>
          </a:p>
        </p:txBody>
      </p:sp>
      <p:sp>
        <p:nvSpPr>
          <p:cNvPr id="212" name="Slide Subtitle"/>
          <p:cNvSpPr txBox="1"/>
          <p:nvPr>
            <p:ph type="body" idx="21"/>
          </p:nvPr>
        </p:nvSpPr>
        <p:spPr>
          <a:prstGeom prst="rect">
            <a:avLst/>
          </a:prstGeom>
        </p:spPr>
        <p:txBody>
          <a:bodyPr/>
          <a:lstStyle/>
          <a:p>
            <a:pPr/>
          </a:p>
        </p:txBody>
      </p:sp>
      <p:sp>
        <p:nvSpPr>
          <p:cNvPr id="213" name="Subscriptions can expire and so they have to be controlled every day at midnight (0:00), solution should be scalable and able to handle large volumes of expired subscriptions.…"/>
          <p:cNvSpPr txBox="1"/>
          <p:nvPr>
            <p:ph type="body" sz="half" idx="1"/>
          </p:nvPr>
        </p:nvSpPr>
        <p:spPr>
          <a:xfrm>
            <a:off x="790320" y="3734075"/>
            <a:ext cx="22785868" cy="5218993"/>
          </a:xfrm>
          <a:prstGeom prst="rect">
            <a:avLst/>
          </a:prstGeom>
        </p:spPr>
        <p:txBody>
          <a:bodyPr/>
          <a:lstStyle/>
          <a:p>
            <a:pPr/>
            <a:r>
              <a:t>Subscriptions can expire and so they have to be controlled every day at midnight (0:00), solution should be scalable and able to handle large volumes of expired subscriptions.</a:t>
            </a:r>
          </a:p>
          <a:p>
            <a:pPr/>
            <a:r>
              <a:t>Logic should also handle subscriptions that are about to expire. Implementation logic should be following.</a:t>
            </a:r>
          </a:p>
          <a:p>
            <a:pPr/>
            <a:r>
              <a:t>If the subscription is going to expire in 10 days, donor should be notified via email. (Prepare the logic, but do not implement email sending.)</a:t>
            </a:r>
          </a:p>
          <a:p>
            <a:pPr/>
            <a:r>
              <a:t>If the subscription has expired, set the subscription status to “Expired".</a:t>
            </a:r>
          </a:p>
        </p:txBody>
      </p:sp>
      <p:pic>
        <p:nvPicPr>
          <p:cNvPr id="214" name="Image" descr="Image"/>
          <p:cNvPicPr>
            <a:picLocks noChangeAspect="1"/>
          </p:cNvPicPr>
          <p:nvPr/>
        </p:nvPicPr>
        <p:blipFill>
          <a:blip r:embed="rId3">
            <a:extLst/>
          </a:blip>
          <a:stretch>
            <a:fillRect/>
          </a:stretch>
        </p:blipFill>
        <p:spPr>
          <a:xfrm>
            <a:off x="1059978" y="8454011"/>
            <a:ext cx="3115230" cy="5072887"/>
          </a:xfrm>
          <a:prstGeom prst="rect">
            <a:avLst/>
          </a:prstGeom>
          <a:ln w="12700">
            <a:miter lim="400000"/>
          </a:ln>
        </p:spPr>
      </p:pic>
      <p:sp>
        <p:nvSpPr>
          <p:cNvPr id="215" name="Use Case 2"/>
          <p:cNvSpPr txBox="1"/>
          <p:nvPr/>
        </p:nvSpPr>
        <p:spPr>
          <a:xfrm rot="21240000">
            <a:off x="1412628" y="9493321"/>
            <a:ext cx="2209722" cy="5731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100">
                <a:solidFill>
                  <a:srgbClr val="FFFFFF"/>
                </a:solidFill>
              </a:defRPr>
            </a:lvl1pPr>
          </a:lstStyle>
          <a:p>
            <a:pPr/>
            <a:r>
              <a:t>Use Case 2</a:t>
            </a:r>
          </a:p>
        </p:txBody>
      </p:sp>
      <p:pic>
        <p:nvPicPr>
          <p:cNvPr id="216" name="Image" descr="Image"/>
          <p:cNvPicPr>
            <a:picLocks noChangeAspect="1"/>
          </p:cNvPicPr>
          <p:nvPr/>
        </p:nvPicPr>
        <p:blipFill>
          <a:blip r:embed="rId4">
            <a:extLst/>
          </a:blip>
          <a:stretch>
            <a:fillRect/>
          </a:stretch>
        </p:blipFill>
        <p:spPr>
          <a:xfrm>
            <a:off x="21703610" y="395028"/>
            <a:ext cx="2241329" cy="157124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2">
            <a:extLst/>
          </a:blip>
          <a:stretch>
            <a:fillRect/>
          </a:stretch>
        </p:blipFill>
        <p:spPr>
          <a:xfrm>
            <a:off x="-8747" y="-15853"/>
            <a:ext cx="24440364" cy="13747706"/>
          </a:xfrm>
          <a:prstGeom prst="rect">
            <a:avLst/>
          </a:prstGeom>
          <a:ln w="12700">
            <a:miter lim="400000"/>
          </a:ln>
        </p:spPr>
      </p:pic>
      <p:sp>
        <p:nvSpPr>
          <p:cNvPr id="219" name="Which of the following technologies would you use to programmatically implement Use Case 2? (multiple choice - choose 2)…"/>
          <p:cNvSpPr txBox="1"/>
          <p:nvPr>
            <p:ph type="body" idx="1"/>
          </p:nvPr>
        </p:nvSpPr>
        <p:spPr>
          <a:xfrm>
            <a:off x="2990695" y="3483898"/>
            <a:ext cx="14773339" cy="9529164"/>
          </a:xfrm>
          <a:prstGeom prst="rect">
            <a:avLst/>
          </a:prstGeom>
        </p:spPr>
        <p:txBody>
          <a:bodyPr/>
          <a:lstStyle/>
          <a:p>
            <a:pPr marL="0" indent="0">
              <a:buSzTx/>
              <a:buNone/>
            </a:pPr>
            <a:r>
              <a:t>Which of the following technologies would you use to </a:t>
            </a:r>
            <a:r>
              <a:rPr b="1"/>
              <a:t>programmatically</a:t>
            </a:r>
            <a:r>
              <a:t> implement Use Case 2? (multiple choice - choose 2) </a:t>
            </a:r>
          </a:p>
          <a:p>
            <a:pPr lvl="2" marL="0" indent="914400">
              <a:buSzTx/>
              <a:buNone/>
            </a:pPr>
            <a:r>
              <a:t>A) Apex Trigger</a:t>
            </a:r>
          </a:p>
          <a:p>
            <a:pPr lvl="2" marL="0" indent="914400">
              <a:buSzTx/>
              <a:buNone/>
            </a:pPr>
            <a:r>
              <a:t>B) Queueable</a:t>
            </a:r>
          </a:p>
          <a:p>
            <a:pPr lvl="2" marL="0" indent="914400">
              <a:buSzTx/>
              <a:buNone/>
            </a:pPr>
            <a:r>
              <a:t>C) Schedulable       </a:t>
            </a:r>
          </a:p>
          <a:p>
            <a:pPr lvl="2" marL="0" indent="914400">
              <a:buSzTx/>
              <a:buNone/>
            </a:pPr>
            <a:r>
              <a:t>D) Future</a:t>
            </a:r>
          </a:p>
          <a:p>
            <a:pPr lvl="2" marL="0" indent="914400">
              <a:buSzTx/>
              <a:buNone/>
            </a:pPr>
            <a:r>
              <a:t>E) Batch Class</a:t>
            </a:r>
          </a:p>
          <a:p>
            <a:pPr lvl="2" marL="0" indent="914400">
              <a:buSzTx/>
              <a:buNone/>
            </a:pPr>
            <a:r>
              <a:t>F) Invocable Method</a:t>
            </a:r>
          </a:p>
        </p:txBody>
      </p:sp>
      <p:sp>
        <p:nvSpPr>
          <p:cNvPr id="220" name="Question 3"/>
          <p:cNvSpPr txBox="1"/>
          <p:nvPr/>
        </p:nvSpPr>
        <p:spPr>
          <a:xfrm>
            <a:off x="2875450" y="1976090"/>
            <a:ext cx="4429507" cy="11435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pPr/>
            <a:r>
              <a:t>Question 3</a:t>
            </a:r>
          </a:p>
        </p:txBody>
      </p:sp>
      <p:pic>
        <p:nvPicPr>
          <p:cNvPr id="221" name="Image" descr="Image"/>
          <p:cNvPicPr>
            <a:picLocks noChangeAspect="1"/>
          </p:cNvPicPr>
          <p:nvPr/>
        </p:nvPicPr>
        <p:blipFill>
          <a:blip r:embed="rId3">
            <a:extLst/>
          </a:blip>
          <a:stretch>
            <a:fillRect/>
          </a:stretch>
        </p:blipFill>
        <p:spPr>
          <a:xfrm>
            <a:off x="21703610" y="395028"/>
            <a:ext cx="2241329" cy="1571241"/>
          </a:xfrm>
          <a:prstGeom prst="rect">
            <a:avLst/>
          </a:prstGeom>
          <a:ln w="12700">
            <a:miter lim="400000"/>
          </a:ln>
        </p:spPr>
      </p:pic>
      <p:pic>
        <p:nvPicPr>
          <p:cNvPr id="222" name="Image" descr="Image"/>
          <p:cNvPicPr>
            <a:picLocks noChangeAspect="1"/>
          </p:cNvPicPr>
          <p:nvPr/>
        </p:nvPicPr>
        <p:blipFill>
          <a:blip r:embed="rId4">
            <a:extLst/>
          </a:blip>
          <a:stretch>
            <a:fillRect/>
          </a:stretch>
        </p:blipFill>
        <p:spPr>
          <a:xfrm>
            <a:off x="17562681" y="-10451"/>
            <a:ext cx="4616254" cy="10247599"/>
          </a:xfrm>
          <a:prstGeom prst="rect">
            <a:avLst/>
          </a:prstGeom>
          <a:ln w="12700">
            <a:miter lim="400000"/>
          </a:ln>
        </p:spPr>
      </p:pic>
      <p:sp>
        <p:nvSpPr>
          <p:cNvPr id="223" name="Can also be achieved by flow"/>
          <p:cNvSpPr txBox="1"/>
          <p:nvPr/>
        </p:nvSpPr>
        <p:spPr>
          <a:xfrm>
            <a:off x="950480" y="12835922"/>
            <a:ext cx="411632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Can also be achieved by flow</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